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8"/>
  </p:notes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95" r:id="rId14"/>
    <p:sldId id="265" r:id="rId15"/>
    <p:sldId id="266" r:id="rId16"/>
    <p:sldId id="267" r:id="rId17"/>
    <p:sldId id="275" r:id="rId18"/>
    <p:sldId id="269" r:id="rId19"/>
    <p:sldId id="270" r:id="rId20"/>
    <p:sldId id="293" r:id="rId21"/>
    <p:sldId id="294" r:id="rId22"/>
    <p:sldId id="271" r:id="rId23"/>
    <p:sldId id="292" r:id="rId24"/>
    <p:sldId id="272" r:id="rId25"/>
    <p:sldId id="274" r:id="rId26"/>
    <p:sldId id="278" r:id="rId27"/>
    <p:sldId id="280" r:id="rId28"/>
    <p:sldId id="281" r:id="rId29"/>
    <p:sldId id="282" r:id="rId30"/>
    <p:sldId id="283" r:id="rId31"/>
    <p:sldId id="288" r:id="rId32"/>
    <p:sldId id="289" r:id="rId33"/>
    <p:sldId id="276" r:id="rId34"/>
    <p:sldId id="277" r:id="rId35"/>
    <p:sldId id="273" r:id="rId36"/>
    <p:sldId id="290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44761693145204E-2"/>
          <c:y val="0.26071883505274807"/>
          <c:w val="0.54629531903862538"/>
          <c:h val="0.6168509438094536"/>
        </c:manualLayout>
      </c:layout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32"/>
          <c:dPt>
            <c:idx val="0"/>
            <c:bubble3D val="0"/>
            <c:explosion val="6"/>
          </c:dPt>
          <c:dPt>
            <c:idx val="1"/>
            <c:bubble3D val="0"/>
            <c:explosion val="14"/>
          </c:dPt>
          <c:dPt>
            <c:idx val="2"/>
            <c:bubble3D val="0"/>
            <c:explosion val="9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Sayfa1!$A$2:$A$4</c:f>
              <c:strCache>
                <c:ptCount val="3"/>
                <c:pt idx="0">
                  <c:v>1.Beden dili</c:v>
                </c:pt>
                <c:pt idx="1">
                  <c:v>2.Ses tonu</c:v>
                </c:pt>
                <c:pt idx="2">
                  <c:v>3.Kelimeler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55</c:v>
                </c:pt>
                <c:pt idx="1">
                  <c:v>38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219827426582227"/>
          <c:y val="0.27188705962048998"/>
          <c:w val="0.4001647965040922"/>
          <c:h val="0.456225880759020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E5940-B45C-4534-B655-AB5A2757314A}" type="doc">
      <dgm:prSet loTypeId="urn:microsoft.com/office/officeart/2005/8/layout/radial1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24C99194-846E-43AF-B7C7-6F510FCB8E84}">
      <dgm:prSet phldrT="[Metin]"/>
      <dgm:spPr/>
      <dgm:t>
        <a:bodyPr/>
        <a:lstStyle/>
        <a:p>
          <a:r>
            <a:rPr lang="tr-TR" dirty="0" smtClean="0"/>
            <a:t>İLETİŞİM</a:t>
          </a:r>
          <a:endParaRPr lang="tr-TR" dirty="0"/>
        </a:p>
      </dgm:t>
    </dgm:pt>
    <dgm:pt modelId="{35C322F0-0C86-4654-BE45-3F0A873C91F5}" type="parTrans" cxnId="{DA7D55EC-5A9D-495A-8859-B73C872DE840}">
      <dgm:prSet/>
      <dgm:spPr/>
      <dgm:t>
        <a:bodyPr/>
        <a:lstStyle/>
        <a:p>
          <a:endParaRPr lang="tr-TR"/>
        </a:p>
      </dgm:t>
    </dgm:pt>
    <dgm:pt modelId="{B7FC0F45-27D1-4B07-AE34-7EC8E7FCAB58}" type="sibTrans" cxnId="{DA7D55EC-5A9D-495A-8859-B73C872DE840}">
      <dgm:prSet/>
      <dgm:spPr/>
      <dgm:t>
        <a:bodyPr/>
        <a:lstStyle/>
        <a:p>
          <a:endParaRPr lang="tr-TR"/>
        </a:p>
      </dgm:t>
    </dgm:pt>
    <dgm:pt modelId="{4C0B0108-D981-4C30-AAE2-FDAE70D7F3B9}">
      <dgm:prSet phldrT="[Metin]"/>
      <dgm:spPr/>
      <dgm:t>
        <a:bodyPr/>
        <a:lstStyle/>
        <a:p>
          <a:r>
            <a:rPr lang="tr-TR" dirty="0" smtClean="0"/>
            <a:t>Kaynak</a:t>
          </a:r>
          <a:endParaRPr lang="tr-TR" dirty="0"/>
        </a:p>
      </dgm:t>
    </dgm:pt>
    <dgm:pt modelId="{1834C673-52C2-46CE-AC28-764804376501}" type="parTrans" cxnId="{6F83C9C2-8CCD-41BC-9DA3-DA702F405E62}">
      <dgm:prSet/>
      <dgm:spPr/>
      <dgm:t>
        <a:bodyPr/>
        <a:lstStyle/>
        <a:p>
          <a:endParaRPr lang="tr-TR"/>
        </a:p>
      </dgm:t>
    </dgm:pt>
    <dgm:pt modelId="{C3FE28A3-CFA0-4DD4-BDAB-BB6F68353733}" type="sibTrans" cxnId="{6F83C9C2-8CCD-41BC-9DA3-DA702F405E62}">
      <dgm:prSet/>
      <dgm:spPr/>
      <dgm:t>
        <a:bodyPr/>
        <a:lstStyle/>
        <a:p>
          <a:endParaRPr lang="tr-TR"/>
        </a:p>
      </dgm:t>
    </dgm:pt>
    <dgm:pt modelId="{2DDF3109-3E5B-4114-86FB-1F01B76CD202}">
      <dgm:prSet phldrT="[Metin]"/>
      <dgm:spPr/>
      <dgm:t>
        <a:bodyPr/>
        <a:lstStyle/>
        <a:p>
          <a:r>
            <a:rPr lang="tr-TR" dirty="0" smtClean="0"/>
            <a:t>Mesaj</a:t>
          </a:r>
          <a:endParaRPr lang="tr-TR" dirty="0"/>
        </a:p>
      </dgm:t>
    </dgm:pt>
    <dgm:pt modelId="{B4563F76-7584-4C3A-9B33-7AA1013CC025}" type="parTrans" cxnId="{7DC74137-21C5-4586-AA90-4FD866141534}">
      <dgm:prSet/>
      <dgm:spPr/>
      <dgm:t>
        <a:bodyPr/>
        <a:lstStyle/>
        <a:p>
          <a:endParaRPr lang="tr-TR"/>
        </a:p>
      </dgm:t>
    </dgm:pt>
    <dgm:pt modelId="{DA6EB95B-28A6-455A-A477-2F29905994F5}" type="sibTrans" cxnId="{7DC74137-21C5-4586-AA90-4FD866141534}">
      <dgm:prSet/>
      <dgm:spPr/>
      <dgm:t>
        <a:bodyPr/>
        <a:lstStyle/>
        <a:p>
          <a:endParaRPr lang="tr-TR"/>
        </a:p>
      </dgm:t>
    </dgm:pt>
    <dgm:pt modelId="{43ACDE0A-658D-423D-95A5-CB6F05C00AE5}">
      <dgm:prSet phldrT="[Metin]"/>
      <dgm:spPr/>
      <dgm:t>
        <a:bodyPr/>
        <a:lstStyle/>
        <a:p>
          <a:r>
            <a:rPr lang="tr-TR" dirty="0" smtClean="0"/>
            <a:t>Kanal</a:t>
          </a:r>
          <a:endParaRPr lang="tr-TR" dirty="0"/>
        </a:p>
      </dgm:t>
    </dgm:pt>
    <dgm:pt modelId="{E2A398E6-D2F9-492C-8270-CC5D77BF5BA8}" type="parTrans" cxnId="{BAE28E78-2C75-422C-9385-0A31AFE9FC29}">
      <dgm:prSet/>
      <dgm:spPr/>
      <dgm:t>
        <a:bodyPr/>
        <a:lstStyle/>
        <a:p>
          <a:endParaRPr lang="tr-TR"/>
        </a:p>
      </dgm:t>
    </dgm:pt>
    <dgm:pt modelId="{2AB0B60F-7C26-4AA0-A45A-1593CC7BB859}" type="sibTrans" cxnId="{BAE28E78-2C75-422C-9385-0A31AFE9FC29}">
      <dgm:prSet/>
      <dgm:spPr/>
      <dgm:t>
        <a:bodyPr/>
        <a:lstStyle/>
        <a:p>
          <a:endParaRPr lang="tr-TR"/>
        </a:p>
      </dgm:t>
    </dgm:pt>
    <dgm:pt modelId="{E81A2319-1D4B-4131-B7C6-49EAB46B6D29}">
      <dgm:prSet phldrT="[Metin]"/>
      <dgm:spPr/>
      <dgm:t>
        <a:bodyPr/>
        <a:lstStyle/>
        <a:p>
          <a:r>
            <a:rPr lang="tr-TR" dirty="0" smtClean="0"/>
            <a:t>Alıcı</a:t>
          </a:r>
          <a:endParaRPr lang="tr-TR" dirty="0"/>
        </a:p>
      </dgm:t>
    </dgm:pt>
    <dgm:pt modelId="{3E365F07-934F-4247-AC58-D064C287311F}" type="parTrans" cxnId="{0AFF625F-6640-48EF-B11E-23C1FDDB485F}">
      <dgm:prSet/>
      <dgm:spPr/>
      <dgm:t>
        <a:bodyPr/>
        <a:lstStyle/>
        <a:p>
          <a:endParaRPr lang="tr-TR"/>
        </a:p>
      </dgm:t>
    </dgm:pt>
    <dgm:pt modelId="{07737514-15E0-4DB0-8D32-D75B837A3678}" type="sibTrans" cxnId="{0AFF625F-6640-48EF-B11E-23C1FDDB485F}">
      <dgm:prSet/>
      <dgm:spPr/>
      <dgm:t>
        <a:bodyPr/>
        <a:lstStyle/>
        <a:p>
          <a:endParaRPr lang="tr-TR"/>
        </a:p>
      </dgm:t>
    </dgm:pt>
    <dgm:pt modelId="{EFA73355-7169-4F50-B72B-473B9D84ECF6}">
      <dgm:prSet phldrT="[Metin]"/>
      <dgm:spPr/>
      <dgm:t>
        <a:bodyPr/>
        <a:lstStyle/>
        <a:p>
          <a:r>
            <a:rPr lang="tr-TR" dirty="0" smtClean="0"/>
            <a:t>Dönüt</a:t>
          </a:r>
          <a:endParaRPr lang="tr-TR" dirty="0"/>
        </a:p>
      </dgm:t>
    </dgm:pt>
    <dgm:pt modelId="{39699E1E-047A-4310-A969-F3CAC3505297}" type="parTrans" cxnId="{012B98FE-AA80-44E0-BE00-ED2CEA259FAF}">
      <dgm:prSet/>
      <dgm:spPr/>
      <dgm:t>
        <a:bodyPr/>
        <a:lstStyle/>
        <a:p>
          <a:endParaRPr lang="tr-TR"/>
        </a:p>
      </dgm:t>
    </dgm:pt>
    <dgm:pt modelId="{A444867A-D1ED-4110-B8F8-BAF57BED2ACA}" type="sibTrans" cxnId="{012B98FE-AA80-44E0-BE00-ED2CEA259FAF}">
      <dgm:prSet/>
      <dgm:spPr/>
      <dgm:t>
        <a:bodyPr/>
        <a:lstStyle/>
        <a:p>
          <a:endParaRPr lang="tr-TR"/>
        </a:p>
      </dgm:t>
    </dgm:pt>
    <dgm:pt modelId="{CA84B38F-F2D0-4A06-9CA2-EA16D04C75AD}" type="pres">
      <dgm:prSet presAssocID="{BFDE5940-B45C-4534-B655-AB5A2757314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4297701-9202-41CC-8C46-A4FDF22F6048}" type="pres">
      <dgm:prSet presAssocID="{24C99194-846E-43AF-B7C7-6F510FCB8E84}" presName="centerShape" presStyleLbl="node0" presStyleIdx="0" presStyleCnt="1"/>
      <dgm:spPr/>
      <dgm:t>
        <a:bodyPr/>
        <a:lstStyle/>
        <a:p>
          <a:endParaRPr lang="tr-TR"/>
        </a:p>
      </dgm:t>
    </dgm:pt>
    <dgm:pt modelId="{ADA452B6-1B48-491A-AFC4-C3F621663B54}" type="pres">
      <dgm:prSet presAssocID="{1834C673-52C2-46CE-AC28-764804376501}" presName="Name9" presStyleLbl="parChTrans1D2" presStyleIdx="0" presStyleCnt="5"/>
      <dgm:spPr/>
      <dgm:t>
        <a:bodyPr/>
        <a:lstStyle/>
        <a:p>
          <a:endParaRPr lang="tr-TR"/>
        </a:p>
      </dgm:t>
    </dgm:pt>
    <dgm:pt modelId="{FE77E842-B859-460B-9270-63F7E088AF87}" type="pres">
      <dgm:prSet presAssocID="{1834C673-52C2-46CE-AC28-764804376501}" presName="connTx" presStyleLbl="parChTrans1D2" presStyleIdx="0" presStyleCnt="5"/>
      <dgm:spPr/>
      <dgm:t>
        <a:bodyPr/>
        <a:lstStyle/>
        <a:p>
          <a:endParaRPr lang="tr-TR"/>
        </a:p>
      </dgm:t>
    </dgm:pt>
    <dgm:pt modelId="{DDAA87F2-28A2-4772-9BDD-5551D6E293BD}" type="pres">
      <dgm:prSet presAssocID="{4C0B0108-D981-4C30-AAE2-FDAE70D7F3B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76FD44-A55B-400E-9E1C-E11CDF2AA635}" type="pres">
      <dgm:prSet presAssocID="{B4563F76-7584-4C3A-9B33-7AA1013CC025}" presName="Name9" presStyleLbl="parChTrans1D2" presStyleIdx="1" presStyleCnt="5"/>
      <dgm:spPr/>
      <dgm:t>
        <a:bodyPr/>
        <a:lstStyle/>
        <a:p>
          <a:endParaRPr lang="tr-TR"/>
        </a:p>
      </dgm:t>
    </dgm:pt>
    <dgm:pt modelId="{5FFFB7BB-668A-4561-8321-B8CF4151DAF9}" type="pres">
      <dgm:prSet presAssocID="{B4563F76-7584-4C3A-9B33-7AA1013CC025}" presName="connTx" presStyleLbl="parChTrans1D2" presStyleIdx="1" presStyleCnt="5"/>
      <dgm:spPr/>
      <dgm:t>
        <a:bodyPr/>
        <a:lstStyle/>
        <a:p>
          <a:endParaRPr lang="tr-TR"/>
        </a:p>
      </dgm:t>
    </dgm:pt>
    <dgm:pt modelId="{4603AFD3-BDFC-4F9D-923C-1E119303BD46}" type="pres">
      <dgm:prSet presAssocID="{2DDF3109-3E5B-4114-86FB-1F01B76CD20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9066B0-7C99-4C71-B09F-0224B5374666}" type="pres">
      <dgm:prSet presAssocID="{E2A398E6-D2F9-492C-8270-CC5D77BF5BA8}" presName="Name9" presStyleLbl="parChTrans1D2" presStyleIdx="2" presStyleCnt="5"/>
      <dgm:spPr/>
      <dgm:t>
        <a:bodyPr/>
        <a:lstStyle/>
        <a:p>
          <a:endParaRPr lang="tr-TR"/>
        </a:p>
      </dgm:t>
    </dgm:pt>
    <dgm:pt modelId="{415CC619-FFF3-4DF5-9DEB-7C1A217AA732}" type="pres">
      <dgm:prSet presAssocID="{E2A398E6-D2F9-492C-8270-CC5D77BF5BA8}" presName="connTx" presStyleLbl="parChTrans1D2" presStyleIdx="2" presStyleCnt="5"/>
      <dgm:spPr/>
      <dgm:t>
        <a:bodyPr/>
        <a:lstStyle/>
        <a:p>
          <a:endParaRPr lang="tr-TR"/>
        </a:p>
      </dgm:t>
    </dgm:pt>
    <dgm:pt modelId="{2113E1CC-7F0F-4110-A59D-73F098BC784B}" type="pres">
      <dgm:prSet presAssocID="{43ACDE0A-658D-423D-95A5-CB6F05C00AE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A0F651-4A09-47FF-AE0D-80E8B494B45C}" type="pres">
      <dgm:prSet presAssocID="{3E365F07-934F-4247-AC58-D064C287311F}" presName="Name9" presStyleLbl="parChTrans1D2" presStyleIdx="3" presStyleCnt="5"/>
      <dgm:spPr/>
      <dgm:t>
        <a:bodyPr/>
        <a:lstStyle/>
        <a:p>
          <a:endParaRPr lang="tr-TR"/>
        </a:p>
      </dgm:t>
    </dgm:pt>
    <dgm:pt modelId="{45B1DA49-CE97-47B8-9256-6BD11EE155EB}" type="pres">
      <dgm:prSet presAssocID="{3E365F07-934F-4247-AC58-D064C287311F}" presName="connTx" presStyleLbl="parChTrans1D2" presStyleIdx="3" presStyleCnt="5"/>
      <dgm:spPr/>
      <dgm:t>
        <a:bodyPr/>
        <a:lstStyle/>
        <a:p>
          <a:endParaRPr lang="tr-TR"/>
        </a:p>
      </dgm:t>
    </dgm:pt>
    <dgm:pt modelId="{A7C18622-71B8-4B9A-98A0-25003F91C035}" type="pres">
      <dgm:prSet presAssocID="{E81A2319-1D4B-4131-B7C6-49EAB46B6D2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E8C255-D362-46ED-9021-B03CA3D068B2}" type="pres">
      <dgm:prSet presAssocID="{39699E1E-047A-4310-A969-F3CAC3505297}" presName="Name9" presStyleLbl="parChTrans1D2" presStyleIdx="4" presStyleCnt="5"/>
      <dgm:spPr/>
      <dgm:t>
        <a:bodyPr/>
        <a:lstStyle/>
        <a:p>
          <a:endParaRPr lang="tr-TR"/>
        </a:p>
      </dgm:t>
    </dgm:pt>
    <dgm:pt modelId="{75EAF207-9C4A-4BFF-A42D-1DF3DF2A3C02}" type="pres">
      <dgm:prSet presAssocID="{39699E1E-047A-4310-A969-F3CAC3505297}" presName="connTx" presStyleLbl="parChTrans1D2" presStyleIdx="4" presStyleCnt="5"/>
      <dgm:spPr/>
      <dgm:t>
        <a:bodyPr/>
        <a:lstStyle/>
        <a:p>
          <a:endParaRPr lang="tr-TR"/>
        </a:p>
      </dgm:t>
    </dgm:pt>
    <dgm:pt modelId="{A40894E2-709F-4B9F-A266-1A4734B8E882}" type="pres">
      <dgm:prSet presAssocID="{EFA73355-7169-4F50-B72B-473B9D84ECF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FC5BA9F-A56F-4042-8839-3D99100326A5}" type="presOf" srcId="{E2A398E6-D2F9-492C-8270-CC5D77BF5BA8}" destId="{415CC619-FFF3-4DF5-9DEB-7C1A217AA732}" srcOrd="1" destOrd="0" presId="urn:microsoft.com/office/officeart/2005/8/layout/radial1"/>
    <dgm:cxn modelId="{542E9F72-185E-4EDC-9673-0421FD494DFC}" type="presOf" srcId="{1834C673-52C2-46CE-AC28-764804376501}" destId="{FE77E842-B859-460B-9270-63F7E088AF87}" srcOrd="1" destOrd="0" presId="urn:microsoft.com/office/officeart/2005/8/layout/radial1"/>
    <dgm:cxn modelId="{951C9392-D2D8-4476-BF24-699E6A522D09}" type="presOf" srcId="{B4563F76-7584-4C3A-9B33-7AA1013CC025}" destId="{5FFFB7BB-668A-4561-8321-B8CF4151DAF9}" srcOrd="1" destOrd="0" presId="urn:microsoft.com/office/officeart/2005/8/layout/radial1"/>
    <dgm:cxn modelId="{1561F085-364F-417E-B198-AA9187298948}" type="presOf" srcId="{EFA73355-7169-4F50-B72B-473B9D84ECF6}" destId="{A40894E2-709F-4B9F-A266-1A4734B8E882}" srcOrd="0" destOrd="0" presId="urn:microsoft.com/office/officeart/2005/8/layout/radial1"/>
    <dgm:cxn modelId="{BAE28E78-2C75-422C-9385-0A31AFE9FC29}" srcId="{24C99194-846E-43AF-B7C7-6F510FCB8E84}" destId="{43ACDE0A-658D-423D-95A5-CB6F05C00AE5}" srcOrd="2" destOrd="0" parTransId="{E2A398E6-D2F9-492C-8270-CC5D77BF5BA8}" sibTransId="{2AB0B60F-7C26-4AA0-A45A-1593CC7BB859}"/>
    <dgm:cxn modelId="{BC565D4C-68BB-4C27-99D0-28116C4AA189}" type="presOf" srcId="{39699E1E-047A-4310-A969-F3CAC3505297}" destId="{00E8C255-D362-46ED-9021-B03CA3D068B2}" srcOrd="0" destOrd="0" presId="urn:microsoft.com/office/officeart/2005/8/layout/radial1"/>
    <dgm:cxn modelId="{5322097F-A7E0-425A-8C0F-994A5F420382}" type="presOf" srcId="{E2A398E6-D2F9-492C-8270-CC5D77BF5BA8}" destId="{0D9066B0-7C99-4C71-B09F-0224B5374666}" srcOrd="0" destOrd="0" presId="urn:microsoft.com/office/officeart/2005/8/layout/radial1"/>
    <dgm:cxn modelId="{9D8787B1-6599-466B-9AF3-3E83D0C21FE5}" type="presOf" srcId="{39699E1E-047A-4310-A969-F3CAC3505297}" destId="{75EAF207-9C4A-4BFF-A42D-1DF3DF2A3C02}" srcOrd="1" destOrd="0" presId="urn:microsoft.com/office/officeart/2005/8/layout/radial1"/>
    <dgm:cxn modelId="{B7D6495B-10AE-44BA-AE79-94A77FA3B1D3}" type="presOf" srcId="{B4563F76-7584-4C3A-9B33-7AA1013CC025}" destId="{F276FD44-A55B-400E-9E1C-E11CDF2AA635}" srcOrd="0" destOrd="0" presId="urn:microsoft.com/office/officeart/2005/8/layout/radial1"/>
    <dgm:cxn modelId="{0AFF625F-6640-48EF-B11E-23C1FDDB485F}" srcId="{24C99194-846E-43AF-B7C7-6F510FCB8E84}" destId="{E81A2319-1D4B-4131-B7C6-49EAB46B6D29}" srcOrd="3" destOrd="0" parTransId="{3E365F07-934F-4247-AC58-D064C287311F}" sibTransId="{07737514-15E0-4DB0-8D32-D75B837A3678}"/>
    <dgm:cxn modelId="{378324FB-491F-4769-BB3E-BFD2C0048354}" type="presOf" srcId="{3E365F07-934F-4247-AC58-D064C287311F}" destId="{45B1DA49-CE97-47B8-9256-6BD11EE155EB}" srcOrd="1" destOrd="0" presId="urn:microsoft.com/office/officeart/2005/8/layout/radial1"/>
    <dgm:cxn modelId="{8D169235-5FC3-4093-A009-3ABC0FEFAB31}" type="presOf" srcId="{43ACDE0A-658D-423D-95A5-CB6F05C00AE5}" destId="{2113E1CC-7F0F-4110-A59D-73F098BC784B}" srcOrd="0" destOrd="0" presId="urn:microsoft.com/office/officeart/2005/8/layout/radial1"/>
    <dgm:cxn modelId="{E2ED3C34-122D-49D4-89E4-1F31D411505E}" type="presOf" srcId="{2DDF3109-3E5B-4114-86FB-1F01B76CD202}" destId="{4603AFD3-BDFC-4F9D-923C-1E119303BD46}" srcOrd="0" destOrd="0" presId="urn:microsoft.com/office/officeart/2005/8/layout/radial1"/>
    <dgm:cxn modelId="{DA7D55EC-5A9D-495A-8859-B73C872DE840}" srcId="{BFDE5940-B45C-4534-B655-AB5A2757314A}" destId="{24C99194-846E-43AF-B7C7-6F510FCB8E84}" srcOrd="0" destOrd="0" parTransId="{35C322F0-0C86-4654-BE45-3F0A873C91F5}" sibTransId="{B7FC0F45-27D1-4B07-AE34-7EC8E7FCAB58}"/>
    <dgm:cxn modelId="{1440BF7E-849C-49D1-BBA1-5AFC7EDAB37B}" type="presOf" srcId="{BFDE5940-B45C-4534-B655-AB5A2757314A}" destId="{CA84B38F-F2D0-4A06-9CA2-EA16D04C75AD}" srcOrd="0" destOrd="0" presId="urn:microsoft.com/office/officeart/2005/8/layout/radial1"/>
    <dgm:cxn modelId="{30E1A1B3-40BA-4676-913C-3946B97EF570}" type="presOf" srcId="{E81A2319-1D4B-4131-B7C6-49EAB46B6D29}" destId="{A7C18622-71B8-4B9A-98A0-25003F91C035}" srcOrd="0" destOrd="0" presId="urn:microsoft.com/office/officeart/2005/8/layout/radial1"/>
    <dgm:cxn modelId="{425D6AB4-5CB5-47D6-8A6B-0037244B1304}" type="presOf" srcId="{3E365F07-934F-4247-AC58-D064C287311F}" destId="{94A0F651-4A09-47FF-AE0D-80E8B494B45C}" srcOrd="0" destOrd="0" presId="urn:microsoft.com/office/officeart/2005/8/layout/radial1"/>
    <dgm:cxn modelId="{8A7D1729-6B2D-471C-A442-B21E3269B55A}" type="presOf" srcId="{24C99194-846E-43AF-B7C7-6F510FCB8E84}" destId="{F4297701-9202-41CC-8C46-A4FDF22F6048}" srcOrd="0" destOrd="0" presId="urn:microsoft.com/office/officeart/2005/8/layout/radial1"/>
    <dgm:cxn modelId="{7DC74137-21C5-4586-AA90-4FD866141534}" srcId="{24C99194-846E-43AF-B7C7-6F510FCB8E84}" destId="{2DDF3109-3E5B-4114-86FB-1F01B76CD202}" srcOrd="1" destOrd="0" parTransId="{B4563F76-7584-4C3A-9B33-7AA1013CC025}" sibTransId="{DA6EB95B-28A6-455A-A477-2F29905994F5}"/>
    <dgm:cxn modelId="{012B98FE-AA80-44E0-BE00-ED2CEA259FAF}" srcId="{24C99194-846E-43AF-B7C7-6F510FCB8E84}" destId="{EFA73355-7169-4F50-B72B-473B9D84ECF6}" srcOrd="4" destOrd="0" parTransId="{39699E1E-047A-4310-A969-F3CAC3505297}" sibTransId="{A444867A-D1ED-4110-B8F8-BAF57BED2ACA}"/>
    <dgm:cxn modelId="{6F83C9C2-8CCD-41BC-9DA3-DA702F405E62}" srcId="{24C99194-846E-43AF-B7C7-6F510FCB8E84}" destId="{4C0B0108-D981-4C30-AAE2-FDAE70D7F3B9}" srcOrd="0" destOrd="0" parTransId="{1834C673-52C2-46CE-AC28-764804376501}" sibTransId="{C3FE28A3-CFA0-4DD4-BDAB-BB6F68353733}"/>
    <dgm:cxn modelId="{8BA964F2-F5B3-4717-B43F-8D9D8361E09E}" type="presOf" srcId="{4C0B0108-D981-4C30-AAE2-FDAE70D7F3B9}" destId="{DDAA87F2-28A2-4772-9BDD-5551D6E293BD}" srcOrd="0" destOrd="0" presId="urn:microsoft.com/office/officeart/2005/8/layout/radial1"/>
    <dgm:cxn modelId="{D62EDB14-B92D-4C2C-9117-81CF76648768}" type="presOf" srcId="{1834C673-52C2-46CE-AC28-764804376501}" destId="{ADA452B6-1B48-491A-AFC4-C3F621663B54}" srcOrd="0" destOrd="0" presId="urn:microsoft.com/office/officeart/2005/8/layout/radial1"/>
    <dgm:cxn modelId="{A461E18E-1FC3-457F-BF5C-ADD7D316B6F1}" type="presParOf" srcId="{CA84B38F-F2D0-4A06-9CA2-EA16D04C75AD}" destId="{F4297701-9202-41CC-8C46-A4FDF22F6048}" srcOrd="0" destOrd="0" presId="urn:microsoft.com/office/officeart/2005/8/layout/radial1"/>
    <dgm:cxn modelId="{49C9BAC2-BA52-40F5-96A5-64622D527301}" type="presParOf" srcId="{CA84B38F-F2D0-4A06-9CA2-EA16D04C75AD}" destId="{ADA452B6-1B48-491A-AFC4-C3F621663B54}" srcOrd="1" destOrd="0" presId="urn:microsoft.com/office/officeart/2005/8/layout/radial1"/>
    <dgm:cxn modelId="{A79AD544-17D0-41A6-973D-9571734C9558}" type="presParOf" srcId="{ADA452B6-1B48-491A-AFC4-C3F621663B54}" destId="{FE77E842-B859-460B-9270-63F7E088AF87}" srcOrd="0" destOrd="0" presId="urn:microsoft.com/office/officeart/2005/8/layout/radial1"/>
    <dgm:cxn modelId="{B6DDA3E5-9117-4E72-9DBB-B5D33349A591}" type="presParOf" srcId="{CA84B38F-F2D0-4A06-9CA2-EA16D04C75AD}" destId="{DDAA87F2-28A2-4772-9BDD-5551D6E293BD}" srcOrd="2" destOrd="0" presId="urn:microsoft.com/office/officeart/2005/8/layout/radial1"/>
    <dgm:cxn modelId="{FCF913B9-4F7B-4E97-90A3-146FC7371C40}" type="presParOf" srcId="{CA84B38F-F2D0-4A06-9CA2-EA16D04C75AD}" destId="{F276FD44-A55B-400E-9E1C-E11CDF2AA635}" srcOrd="3" destOrd="0" presId="urn:microsoft.com/office/officeart/2005/8/layout/radial1"/>
    <dgm:cxn modelId="{62C40C23-253A-479C-AFAB-D9284D452350}" type="presParOf" srcId="{F276FD44-A55B-400E-9E1C-E11CDF2AA635}" destId="{5FFFB7BB-668A-4561-8321-B8CF4151DAF9}" srcOrd="0" destOrd="0" presId="urn:microsoft.com/office/officeart/2005/8/layout/radial1"/>
    <dgm:cxn modelId="{683EBA55-4845-4CA2-B055-7EDD7E852937}" type="presParOf" srcId="{CA84B38F-F2D0-4A06-9CA2-EA16D04C75AD}" destId="{4603AFD3-BDFC-4F9D-923C-1E119303BD46}" srcOrd="4" destOrd="0" presId="urn:microsoft.com/office/officeart/2005/8/layout/radial1"/>
    <dgm:cxn modelId="{B7D4F1A7-46C1-4F24-A3C8-ECAFB6CFA517}" type="presParOf" srcId="{CA84B38F-F2D0-4A06-9CA2-EA16D04C75AD}" destId="{0D9066B0-7C99-4C71-B09F-0224B5374666}" srcOrd="5" destOrd="0" presId="urn:microsoft.com/office/officeart/2005/8/layout/radial1"/>
    <dgm:cxn modelId="{58754755-3126-4652-8AA8-108A604F7C3F}" type="presParOf" srcId="{0D9066B0-7C99-4C71-B09F-0224B5374666}" destId="{415CC619-FFF3-4DF5-9DEB-7C1A217AA732}" srcOrd="0" destOrd="0" presId="urn:microsoft.com/office/officeart/2005/8/layout/radial1"/>
    <dgm:cxn modelId="{5E9F909E-4028-49BB-B560-F81B2A61F5BD}" type="presParOf" srcId="{CA84B38F-F2D0-4A06-9CA2-EA16D04C75AD}" destId="{2113E1CC-7F0F-4110-A59D-73F098BC784B}" srcOrd="6" destOrd="0" presId="urn:microsoft.com/office/officeart/2005/8/layout/radial1"/>
    <dgm:cxn modelId="{0F3908B8-2882-4EA8-9965-ED3A745CF244}" type="presParOf" srcId="{CA84B38F-F2D0-4A06-9CA2-EA16D04C75AD}" destId="{94A0F651-4A09-47FF-AE0D-80E8B494B45C}" srcOrd="7" destOrd="0" presId="urn:microsoft.com/office/officeart/2005/8/layout/radial1"/>
    <dgm:cxn modelId="{1E1E586E-2CD4-4F38-AF02-69D5DA5A2471}" type="presParOf" srcId="{94A0F651-4A09-47FF-AE0D-80E8B494B45C}" destId="{45B1DA49-CE97-47B8-9256-6BD11EE155EB}" srcOrd="0" destOrd="0" presId="urn:microsoft.com/office/officeart/2005/8/layout/radial1"/>
    <dgm:cxn modelId="{0FA95BF4-2720-4741-9474-39D9C130318A}" type="presParOf" srcId="{CA84B38F-F2D0-4A06-9CA2-EA16D04C75AD}" destId="{A7C18622-71B8-4B9A-98A0-25003F91C035}" srcOrd="8" destOrd="0" presId="urn:microsoft.com/office/officeart/2005/8/layout/radial1"/>
    <dgm:cxn modelId="{666B0880-3988-4ABA-95C5-0EC0EEB744CA}" type="presParOf" srcId="{CA84B38F-F2D0-4A06-9CA2-EA16D04C75AD}" destId="{00E8C255-D362-46ED-9021-B03CA3D068B2}" srcOrd="9" destOrd="0" presId="urn:microsoft.com/office/officeart/2005/8/layout/radial1"/>
    <dgm:cxn modelId="{431A5CAC-789F-4985-8B06-E58C40A75160}" type="presParOf" srcId="{00E8C255-D362-46ED-9021-B03CA3D068B2}" destId="{75EAF207-9C4A-4BFF-A42D-1DF3DF2A3C02}" srcOrd="0" destOrd="0" presId="urn:microsoft.com/office/officeart/2005/8/layout/radial1"/>
    <dgm:cxn modelId="{F3B56D00-C985-4BC4-AC2E-DC2534DB7A4E}" type="presParOf" srcId="{CA84B38F-F2D0-4A06-9CA2-EA16D04C75AD}" destId="{A40894E2-709F-4B9F-A266-1A4734B8E88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4A43E7-4723-4412-929A-06BF1E25655F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6CC84618-8BB0-4A3F-ABDD-C630821BEBED}">
      <dgm:prSet phldrT="[Metin]"/>
      <dgm:spPr/>
      <dgm:t>
        <a:bodyPr/>
        <a:lstStyle/>
        <a:p>
          <a:r>
            <a:rPr lang="tr-TR" dirty="0" smtClean="0"/>
            <a:t>SEN DİLİ</a:t>
          </a:r>
          <a:endParaRPr lang="tr-TR" dirty="0"/>
        </a:p>
      </dgm:t>
    </dgm:pt>
    <dgm:pt modelId="{09BBDCFD-139D-4716-8F54-8ABFDD95E1DC}" type="parTrans" cxnId="{A068487C-28B8-46DD-8CE2-B94117C46D6C}">
      <dgm:prSet/>
      <dgm:spPr/>
      <dgm:t>
        <a:bodyPr/>
        <a:lstStyle/>
        <a:p>
          <a:endParaRPr lang="tr-TR"/>
        </a:p>
      </dgm:t>
    </dgm:pt>
    <dgm:pt modelId="{0C9C046B-0DF0-4DD7-A61E-089AAF0762B4}" type="sibTrans" cxnId="{A068487C-28B8-46DD-8CE2-B94117C46D6C}">
      <dgm:prSet/>
      <dgm:spPr/>
      <dgm:t>
        <a:bodyPr/>
        <a:lstStyle/>
        <a:p>
          <a:endParaRPr lang="tr-TR"/>
        </a:p>
      </dgm:t>
    </dgm:pt>
    <dgm:pt modelId="{ECF98EAC-A64A-4F89-B6FA-02AE3BE63C75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339966"/>
              </a:solidFill>
            </a:rPr>
            <a:t>Kişiliğe yöneliktir.</a:t>
          </a:r>
          <a:endParaRPr lang="tr-TR" sz="2000" dirty="0">
            <a:solidFill>
              <a:srgbClr val="339966"/>
            </a:solidFill>
          </a:endParaRPr>
        </a:p>
      </dgm:t>
    </dgm:pt>
    <dgm:pt modelId="{7E9EA7FA-B49E-417B-8F41-7F19A9D65E5B}" type="parTrans" cxnId="{77B73268-A0BA-454D-8607-9F14D1D92B54}">
      <dgm:prSet/>
      <dgm:spPr/>
      <dgm:t>
        <a:bodyPr/>
        <a:lstStyle/>
        <a:p>
          <a:endParaRPr lang="tr-TR"/>
        </a:p>
      </dgm:t>
    </dgm:pt>
    <dgm:pt modelId="{D21D6426-1EB9-4CB9-B57E-3C843A2FEF92}" type="sibTrans" cxnId="{77B73268-A0BA-454D-8607-9F14D1D92B54}">
      <dgm:prSet/>
      <dgm:spPr/>
      <dgm:t>
        <a:bodyPr/>
        <a:lstStyle/>
        <a:p>
          <a:endParaRPr lang="tr-TR"/>
        </a:p>
      </dgm:t>
    </dgm:pt>
    <dgm:pt modelId="{690F8F73-9353-4A46-8C72-B26C1EE0A080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339966"/>
              </a:solidFill>
            </a:rPr>
            <a:t>Çocuğa kendi ile ilgili bir şeyler söyler.</a:t>
          </a:r>
          <a:endParaRPr lang="tr-TR" sz="2000" dirty="0">
            <a:solidFill>
              <a:srgbClr val="339966"/>
            </a:solidFill>
          </a:endParaRPr>
        </a:p>
      </dgm:t>
    </dgm:pt>
    <dgm:pt modelId="{6FB5F7F1-A734-4D58-85A9-579E39B5C0F0}" type="parTrans" cxnId="{CC21484C-8457-4EA5-A30A-986364FEE450}">
      <dgm:prSet/>
      <dgm:spPr/>
      <dgm:t>
        <a:bodyPr/>
        <a:lstStyle/>
        <a:p>
          <a:endParaRPr lang="tr-TR"/>
        </a:p>
      </dgm:t>
    </dgm:pt>
    <dgm:pt modelId="{6918D2C1-39E0-481C-AF43-B9C14DAF5B4C}" type="sibTrans" cxnId="{CC21484C-8457-4EA5-A30A-986364FEE450}">
      <dgm:prSet/>
      <dgm:spPr/>
      <dgm:t>
        <a:bodyPr/>
        <a:lstStyle/>
        <a:p>
          <a:endParaRPr lang="tr-TR"/>
        </a:p>
      </dgm:t>
    </dgm:pt>
    <dgm:pt modelId="{698B2008-A59B-42A4-B89C-E294D606E20A}">
      <dgm:prSet phldrT="[Metin]"/>
      <dgm:spPr/>
      <dgm:t>
        <a:bodyPr/>
        <a:lstStyle/>
        <a:p>
          <a:r>
            <a:rPr lang="tr-TR" dirty="0" smtClean="0"/>
            <a:t>BEN DİLİ</a:t>
          </a:r>
          <a:endParaRPr lang="tr-TR" dirty="0"/>
        </a:p>
      </dgm:t>
    </dgm:pt>
    <dgm:pt modelId="{2D23B8C4-F05C-4FE6-B087-58D341AEBB81}" type="parTrans" cxnId="{AB624DD8-D099-4847-A2C2-855EA88AFB63}">
      <dgm:prSet/>
      <dgm:spPr/>
      <dgm:t>
        <a:bodyPr/>
        <a:lstStyle/>
        <a:p>
          <a:endParaRPr lang="tr-TR"/>
        </a:p>
      </dgm:t>
    </dgm:pt>
    <dgm:pt modelId="{D1B5805F-5372-49BD-BB0C-6FCD7D308D91}" type="sibTrans" cxnId="{AB624DD8-D099-4847-A2C2-855EA88AFB63}">
      <dgm:prSet/>
      <dgm:spPr/>
      <dgm:t>
        <a:bodyPr/>
        <a:lstStyle/>
        <a:p>
          <a:endParaRPr lang="tr-TR"/>
        </a:p>
      </dgm:t>
    </dgm:pt>
    <dgm:pt modelId="{B9B27C52-14DF-4FEC-B5C8-C88507336BD5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CC6600"/>
              </a:solidFill>
            </a:rPr>
            <a:t>Davranışa yöneliktir. </a:t>
          </a:r>
          <a:endParaRPr lang="tr-TR" sz="2000" dirty="0">
            <a:solidFill>
              <a:srgbClr val="CC6600"/>
            </a:solidFill>
          </a:endParaRPr>
        </a:p>
      </dgm:t>
    </dgm:pt>
    <dgm:pt modelId="{FFDC90DC-ABEF-4EDB-B4DD-4C28F8A6E91D}" type="parTrans" cxnId="{091F92B0-E805-4355-A9C6-B8BDCAF766E3}">
      <dgm:prSet/>
      <dgm:spPr/>
      <dgm:t>
        <a:bodyPr/>
        <a:lstStyle/>
        <a:p>
          <a:endParaRPr lang="tr-TR"/>
        </a:p>
      </dgm:t>
    </dgm:pt>
    <dgm:pt modelId="{4DDF7DC6-7D93-4946-8AF9-07401F0043D8}" type="sibTrans" cxnId="{091F92B0-E805-4355-A9C6-B8BDCAF766E3}">
      <dgm:prSet/>
      <dgm:spPr/>
      <dgm:t>
        <a:bodyPr/>
        <a:lstStyle/>
        <a:p>
          <a:endParaRPr lang="tr-TR"/>
        </a:p>
      </dgm:t>
    </dgm:pt>
    <dgm:pt modelId="{8EF8716A-E556-4DC3-ADF1-360BF69B58F4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CC6600"/>
              </a:solidFill>
            </a:rPr>
            <a:t>Çocuğa karşısındaki yetişkinle ilgili bir şeyler söyler.</a:t>
          </a:r>
          <a:endParaRPr lang="tr-TR" sz="2000" dirty="0">
            <a:solidFill>
              <a:srgbClr val="CC6600"/>
            </a:solidFill>
          </a:endParaRPr>
        </a:p>
      </dgm:t>
    </dgm:pt>
    <dgm:pt modelId="{45E458F1-2B7D-4AE3-9FD9-AFD02B9699D1}" type="parTrans" cxnId="{45A08A62-5024-4177-AFC8-82DCD97E7D8D}">
      <dgm:prSet/>
      <dgm:spPr/>
      <dgm:t>
        <a:bodyPr/>
        <a:lstStyle/>
        <a:p>
          <a:endParaRPr lang="tr-TR"/>
        </a:p>
      </dgm:t>
    </dgm:pt>
    <dgm:pt modelId="{9B7FA59B-0043-4938-8502-5D9903F3F7BF}" type="sibTrans" cxnId="{45A08A62-5024-4177-AFC8-82DCD97E7D8D}">
      <dgm:prSet/>
      <dgm:spPr/>
      <dgm:t>
        <a:bodyPr/>
        <a:lstStyle/>
        <a:p>
          <a:endParaRPr lang="tr-TR"/>
        </a:p>
      </dgm:t>
    </dgm:pt>
    <dgm:pt modelId="{DA48E017-DFAC-4110-B5E3-FECAE8F86906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339966"/>
              </a:solidFill>
            </a:rPr>
            <a:t>Benlik saygısını zedeler. </a:t>
          </a:r>
          <a:endParaRPr lang="tr-TR" sz="2000" dirty="0">
            <a:solidFill>
              <a:srgbClr val="339966"/>
            </a:solidFill>
          </a:endParaRPr>
        </a:p>
      </dgm:t>
    </dgm:pt>
    <dgm:pt modelId="{1D9223F1-487C-4826-8FE0-F4BC28AF5757}" type="parTrans" cxnId="{63871282-39B8-4ED1-9EF3-8C621B730301}">
      <dgm:prSet/>
      <dgm:spPr/>
    </dgm:pt>
    <dgm:pt modelId="{FFCC9750-AC9A-4C0F-A23D-65D356EBFC52}" type="sibTrans" cxnId="{63871282-39B8-4ED1-9EF3-8C621B730301}">
      <dgm:prSet/>
      <dgm:spPr/>
    </dgm:pt>
    <dgm:pt modelId="{217199D0-CC4F-4984-AB30-15C3FA83E086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CC6600"/>
              </a:solidFill>
            </a:rPr>
            <a:t>Benlik saygısını olumlu etkiler.</a:t>
          </a:r>
          <a:endParaRPr lang="tr-TR" sz="2000" dirty="0">
            <a:solidFill>
              <a:srgbClr val="CC6600"/>
            </a:solidFill>
          </a:endParaRPr>
        </a:p>
      </dgm:t>
    </dgm:pt>
    <dgm:pt modelId="{5DF6C476-2DB3-437B-AC76-2C972AA1BD00}" type="parTrans" cxnId="{F75140B4-914D-48C4-B7B6-EADDF4B33395}">
      <dgm:prSet/>
      <dgm:spPr/>
    </dgm:pt>
    <dgm:pt modelId="{C4631917-6933-4AFF-8CDD-7B1250D73B9D}" type="sibTrans" cxnId="{F75140B4-914D-48C4-B7B6-EADDF4B33395}">
      <dgm:prSet/>
      <dgm:spPr/>
    </dgm:pt>
    <dgm:pt modelId="{E5F91DCB-66F6-4278-83CF-B8E05FADD0FB}">
      <dgm:prSet phldrT="[Metin]"/>
      <dgm:spPr/>
      <dgm:t>
        <a:bodyPr/>
        <a:lstStyle/>
        <a:p>
          <a:endParaRPr lang="tr-TR" sz="1800" dirty="0"/>
        </a:p>
      </dgm:t>
    </dgm:pt>
    <dgm:pt modelId="{0BE79E37-A449-4FCB-8067-F3C2D327592B}" type="parTrans" cxnId="{85127434-42DD-412F-8EDD-64E01C997D25}">
      <dgm:prSet/>
      <dgm:spPr/>
    </dgm:pt>
    <dgm:pt modelId="{9409B4EC-61F6-4D96-B41F-00CA0847D133}" type="sibTrans" cxnId="{85127434-42DD-412F-8EDD-64E01C997D25}">
      <dgm:prSet/>
      <dgm:spPr/>
    </dgm:pt>
    <dgm:pt modelId="{D00EFEBE-FA6F-4638-B388-129043E5662A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339966"/>
              </a:solidFill>
            </a:rPr>
            <a:t>Öfke ve nefret duyguları oluşturur.</a:t>
          </a:r>
          <a:endParaRPr lang="tr-TR" sz="2000" dirty="0">
            <a:solidFill>
              <a:srgbClr val="339966"/>
            </a:solidFill>
          </a:endParaRPr>
        </a:p>
      </dgm:t>
    </dgm:pt>
    <dgm:pt modelId="{098A14A7-735C-4FB7-AF17-9ED4D9E98723}" type="parTrans" cxnId="{0BE17900-4CE2-451D-A127-C38A94EB8CD4}">
      <dgm:prSet/>
      <dgm:spPr/>
    </dgm:pt>
    <dgm:pt modelId="{60DC2B1D-6005-4B1E-8AC1-8259283D949C}" type="sibTrans" cxnId="{0BE17900-4CE2-451D-A127-C38A94EB8CD4}">
      <dgm:prSet/>
      <dgm:spPr/>
    </dgm:pt>
    <dgm:pt modelId="{2EFC4FCA-1CD5-40B5-ADC3-8159A99A6D4F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CC6600"/>
              </a:solidFill>
            </a:rPr>
            <a:t>Yardım isteği doğurur.</a:t>
          </a:r>
          <a:endParaRPr lang="tr-TR" sz="2000" dirty="0">
            <a:solidFill>
              <a:srgbClr val="CC6600"/>
            </a:solidFill>
          </a:endParaRPr>
        </a:p>
      </dgm:t>
    </dgm:pt>
    <dgm:pt modelId="{D1B91ACE-EF9D-4637-BA3D-526AEBE3EC37}" type="parTrans" cxnId="{2C553B23-F71E-40AE-AD40-74D117035709}">
      <dgm:prSet/>
      <dgm:spPr/>
    </dgm:pt>
    <dgm:pt modelId="{7559DE47-94F2-43CC-8F4A-F7B2355C0BE5}" type="sibTrans" cxnId="{2C553B23-F71E-40AE-AD40-74D117035709}">
      <dgm:prSet/>
      <dgm:spPr/>
    </dgm:pt>
    <dgm:pt modelId="{390710E3-83CC-403F-A1EB-5BFA4596242E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CC6600"/>
              </a:solidFill>
            </a:rPr>
            <a:t>Atılgan insanlar yaratır.</a:t>
          </a:r>
          <a:endParaRPr lang="tr-TR" sz="2000" dirty="0">
            <a:solidFill>
              <a:srgbClr val="CC6600"/>
            </a:solidFill>
          </a:endParaRPr>
        </a:p>
      </dgm:t>
    </dgm:pt>
    <dgm:pt modelId="{9FE33355-824B-4C71-9C76-5EB06C7C3756}" type="parTrans" cxnId="{9D6E2728-CA82-44C9-9DB1-3223846B8993}">
      <dgm:prSet/>
      <dgm:spPr/>
    </dgm:pt>
    <dgm:pt modelId="{FBD45524-0CCC-40DA-9E36-5F6A4FFACDA1}" type="sibTrans" cxnId="{9D6E2728-CA82-44C9-9DB1-3223846B8993}">
      <dgm:prSet/>
      <dgm:spPr/>
    </dgm:pt>
    <dgm:pt modelId="{B2BDBEE5-E564-4219-8E5E-E2242D646581}">
      <dgm:prSet phldrT="[Metin]" custT="1"/>
      <dgm:spPr/>
      <dgm:t>
        <a:bodyPr/>
        <a:lstStyle/>
        <a:p>
          <a:r>
            <a:rPr lang="tr-TR" sz="2000" dirty="0" smtClean="0">
              <a:solidFill>
                <a:srgbClr val="339966"/>
              </a:solidFill>
            </a:rPr>
            <a:t>Çekingen ya da saldırgan insanlar yaratır.     </a:t>
          </a:r>
          <a:r>
            <a:rPr lang="tr-TR" sz="2000" dirty="0" smtClean="0"/>
            <a:t>   </a:t>
          </a:r>
          <a:endParaRPr lang="tr-TR" sz="2000" dirty="0"/>
        </a:p>
      </dgm:t>
    </dgm:pt>
    <dgm:pt modelId="{3F9B5A8F-B463-4516-8E90-A311A6EE909B}" type="parTrans" cxnId="{DA9D47AC-6CD0-4DDE-A562-315829274407}">
      <dgm:prSet/>
      <dgm:spPr/>
    </dgm:pt>
    <dgm:pt modelId="{E5194866-D3D5-44A8-9CAB-B0C495B6315A}" type="sibTrans" cxnId="{DA9D47AC-6CD0-4DDE-A562-315829274407}">
      <dgm:prSet/>
      <dgm:spPr/>
    </dgm:pt>
    <dgm:pt modelId="{F562AD13-B9BD-4A97-B166-13FC6101F9BD}" type="pres">
      <dgm:prSet presAssocID="{084A43E7-4723-4412-929A-06BF1E2565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8DDC8C2-EF98-4A66-89FB-55FCB572804E}" type="pres">
      <dgm:prSet presAssocID="{6CC84618-8BB0-4A3F-ABDD-C630821BEBED}" presName="linNode" presStyleCnt="0"/>
      <dgm:spPr/>
    </dgm:pt>
    <dgm:pt modelId="{9C8C73E1-8B36-4C58-8F16-751A116B6B25}" type="pres">
      <dgm:prSet presAssocID="{6CC84618-8BB0-4A3F-ABDD-C630821BEBED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A7AB95-C296-48E9-81D7-D74870EEBF7D}" type="pres">
      <dgm:prSet presAssocID="{6CC84618-8BB0-4A3F-ABDD-C630821BEBE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E48DCE-B3E0-49E2-A22A-390120E16A8B}" type="pres">
      <dgm:prSet presAssocID="{0C9C046B-0DF0-4DD7-A61E-089AAF0762B4}" presName="sp" presStyleCnt="0"/>
      <dgm:spPr/>
    </dgm:pt>
    <dgm:pt modelId="{35A25B9E-6505-4600-99EF-FF773CF951ED}" type="pres">
      <dgm:prSet presAssocID="{698B2008-A59B-42A4-B89C-E294D606E20A}" presName="linNode" presStyleCnt="0"/>
      <dgm:spPr/>
    </dgm:pt>
    <dgm:pt modelId="{DF2382A4-085D-4B29-BF78-21B2289CCEEA}" type="pres">
      <dgm:prSet presAssocID="{698B2008-A59B-42A4-B89C-E294D606E20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FC5F58-9405-4D5B-AD3B-8194C1CAB4F0}" type="pres">
      <dgm:prSet presAssocID="{698B2008-A59B-42A4-B89C-E294D606E20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FB6AD77-007E-402C-A42F-0E18E9C1870B}" type="presOf" srcId="{217199D0-CC4F-4984-AB30-15C3FA83E086}" destId="{AEFC5F58-9405-4D5B-AD3B-8194C1CAB4F0}" srcOrd="0" destOrd="2" presId="urn:microsoft.com/office/officeart/2005/8/layout/vList5"/>
    <dgm:cxn modelId="{325C70AF-A574-4195-B926-1D25DFCCB501}" type="presOf" srcId="{390710E3-83CC-403F-A1EB-5BFA4596242E}" destId="{AEFC5F58-9405-4D5B-AD3B-8194C1CAB4F0}" srcOrd="0" destOrd="4" presId="urn:microsoft.com/office/officeart/2005/8/layout/vList5"/>
    <dgm:cxn modelId="{ABCC7B49-0C22-4BC6-B3A6-7FBC62B04C1A}" type="presOf" srcId="{ECF98EAC-A64A-4F89-B6FA-02AE3BE63C75}" destId="{2AA7AB95-C296-48E9-81D7-D74870EEBF7D}" srcOrd="0" destOrd="0" presId="urn:microsoft.com/office/officeart/2005/8/layout/vList5"/>
    <dgm:cxn modelId="{9D6E2728-CA82-44C9-9DB1-3223846B8993}" srcId="{698B2008-A59B-42A4-B89C-E294D606E20A}" destId="{390710E3-83CC-403F-A1EB-5BFA4596242E}" srcOrd="4" destOrd="0" parTransId="{9FE33355-824B-4C71-9C76-5EB06C7C3756}" sibTransId="{FBD45524-0CCC-40DA-9E36-5F6A4FFACDA1}"/>
    <dgm:cxn modelId="{F906AFDD-1A4F-4804-B33C-543ABEC89789}" type="presOf" srcId="{B2BDBEE5-E564-4219-8E5E-E2242D646581}" destId="{2AA7AB95-C296-48E9-81D7-D74870EEBF7D}" srcOrd="0" destOrd="4" presId="urn:microsoft.com/office/officeart/2005/8/layout/vList5"/>
    <dgm:cxn modelId="{3486FA04-9DA6-4659-92BA-6A6AC6B49895}" type="presOf" srcId="{6CC84618-8BB0-4A3F-ABDD-C630821BEBED}" destId="{9C8C73E1-8B36-4C58-8F16-751A116B6B25}" srcOrd="0" destOrd="0" presId="urn:microsoft.com/office/officeart/2005/8/layout/vList5"/>
    <dgm:cxn modelId="{E18000B5-9EF7-46C1-BB4C-7350A0C83CA8}" type="presOf" srcId="{084A43E7-4723-4412-929A-06BF1E25655F}" destId="{F562AD13-B9BD-4A97-B166-13FC6101F9BD}" srcOrd="0" destOrd="0" presId="urn:microsoft.com/office/officeart/2005/8/layout/vList5"/>
    <dgm:cxn modelId="{0BE17900-4CE2-451D-A127-C38A94EB8CD4}" srcId="{6CC84618-8BB0-4A3F-ABDD-C630821BEBED}" destId="{D00EFEBE-FA6F-4638-B388-129043E5662A}" srcOrd="3" destOrd="0" parTransId="{098A14A7-735C-4FB7-AF17-9ED4D9E98723}" sibTransId="{60DC2B1D-6005-4B1E-8AC1-8259283D949C}"/>
    <dgm:cxn modelId="{63871282-39B8-4ED1-9EF3-8C621B730301}" srcId="{6CC84618-8BB0-4A3F-ABDD-C630821BEBED}" destId="{DA48E017-DFAC-4110-B5E3-FECAE8F86906}" srcOrd="2" destOrd="0" parTransId="{1D9223F1-487C-4826-8FE0-F4BC28AF5757}" sibTransId="{FFCC9750-AC9A-4C0F-A23D-65D356EBFC52}"/>
    <dgm:cxn modelId="{F0C3786C-4A76-4F8A-A971-9D2B491E3516}" type="presOf" srcId="{698B2008-A59B-42A4-B89C-E294D606E20A}" destId="{DF2382A4-085D-4B29-BF78-21B2289CCEEA}" srcOrd="0" destOrd="0" presId="urn:microsoft.com/office/officeart/2005/8/layout/vList5"/>
    <dgm:cxn modelId="{A068487C-28B8-46DD-8CE2-B94117C46D6C}" srcId="{084A43E7-4723-4412-929A-06BF1E25655F}" destId="{6CC84618-8BB0-4A3F-ABDD-C630821BEBED}" srcOrd="0" destOrd="0" parTransId="{09BBDCFD-139D-4716-8F54-8ABFDD95E1DC}" sibTransId="{0C9C046B-0DF0-4DD7-A61E-089AAF0762B4}"/>
    <dgm:cxn modelId="{091F92B0-E805-4355-A9C6-B8BDCAF766E3}" srcId="{698B2008-A59B-42A4-B89C-E294D606E20A}" destId="{B9B27C52-14DF-4FEC-B5C8-C88507336BD5}" srcOrd="0" destOrd="0" parTransId="{FFDC90DC-ABEF-4EDB-B4DD-4C28F8A6E91D}" sibTransId="{4DDF7DC6-7D93-4946-8AF9-07401F0043D8}"/>
    <dgm:cxn modelId="{CC21484C-8457-4EA5-A30A-986364FEE450}" srcId="{6CC84618-8BB0-4A3F-ABDD-C630821BEBED}" destId="{690F8F73-9353-4A46-8C72-B26C1EE0A080}" srcOrd="1" destOrd="0" parTransId="{6FB5F7F1-A734-4D58-85A9-579E39B5C0F0}" sibTransId="{6918D2C1-39E0-481C-AF43-B9C14DAF5B4C}"/>
    <dgm:cxn modelId="{4978A824-BA33-439C-9ABD-309CFB20548E}" type="presOf" srcId="{D00EFEBE-FA6F-4638-B388-129043E5662A}" destId="{2AA7AB95-C296-48E9-81D7-D74870EEBF7D}" srcOrd="0" destOrd="3" presId="urn:microsoft.com/office/officeart/2005/8/layout/vList5"/>
    <dgm:cxn modelId="{52EDB102-AFF6-4F9E-9949-0DFF6F377DBD}" type="presOf" srcId="{8EF8716A-E556-4DC3-ADF1-360BF69B58F4}" destId="{AEFC5F58-9405-4D5B-AD3B-8194C1CAB4F0}" srcOrd="0" destOrd="1" presId="urn:microsoft.com/office/officeart/2005/8/layout/vList5"/>
    <dgm:cxn modelId="{CFBDAD6F-976A-4B6D-911F-C50C15C44EE1}" type="presOf" srcId="{B9B27C52-14DF-4FEC-B5C8-C88507336BD5}" destId="{AEFC5F58-9405-4D5B-AD3B-8194C1CAB4F0}" srcOrd="0" destOrd="0" presId="urn:microsoft.com/office/officeart/2005/8/layout/vList5"/>
    <dgm:cxn modelId="{B25B9B95-F2EE-474F-A0C6-EBFB2EEBBB85}" type="presOf" srcId="{690F8F73-9353-4A46-8C72-B26C1EE0A080}" destId="{2AA7AB95-C296-48E9-81D7-D74870EEBF7D}" srcOrd="0" destOrd="1" presId="urn:microsoft.com/office/officeart/2005/8/layout/vList5"/>
    <dgm:cxn modelId="{1F7EE76A-7FAC-44D4-B2CD-F8D5CBAD087A}" type="presOf" srcId="{DA48E017-DFAC-4110-B5E3-FECAE8F86906}" destId="{2AA7AB95-C296-48E9-81D7-D74870EEBF7D}" srcOrd="0" destOrd="2" presId="urn:microsoft.com/office/officeart/2005/8/layout/vList5"/>
    <dgm:cxn modelId="{85127434-42DD-412F-8EDD-64E01C997D25}" srcId="{698B2008-A59B-42A4-B89C-E294D606E20A}" destId="{E5F91DCB-66F6-4278-83CF-B8E05FADD0FB}" srcOrd="5" destOrd="0" parTransId="{0BE79E37-A449-4FCB-8067-F3C2D327592B}" sibTransId="{9409B4EC-61F6-4D96-B41F-00CA0847D133}"/>
    <dgm:cxn modelId="{AB624DD8-D099-4847-A2C2-855EA88AFB63}" srcId="{084A43E7-4723-4412-929A-06BF1E25655F}" destId="{698B2008-A59B-42A4-B89C-E294D606E20A}" srcOrd="1" destOrd="0" parTransId="{2D23B8C4-F05C-4FE6-B087-58D341AEBB81}" sibTransId="{D1B5805F-5372-49BD-BB0C-6FCD7D308D91}"/>
    <dgm:cxn modelId="{DA9D47AC-6CD0-4DDE-A562-315829274407}" srcId="{6CC84618-8BB0-4A3F-ABDD-C630821BEBED}" destId="{B2BDBEE5-E564-4219-8E5E-E2242D646581}" srcOrd="4" destOrd="0" parTransId="{3F9B5A8F-B463-4516-8E90-A311A6EE909B}" sibTransId="{E5194866-D3D5-44A8-9CAB-B0C495B6315A}"/>
    <dgm:cxn modelId="{79536E9E-7AC4-4C08-B64B-EECBC0870DAF}" type="presOf" srcId="{2EFC4FCA-1CD5-40B5-ADC3-8159A99A6D4F}" destId="{AEFC5F58-9405-4D5B-AD3B-8194C1CAB4F0}" srcOrd="0" destOrd="3" presId="urn:microsoft.com/office/officeart/2005/8/layout/vList5"/>
    <dgm:cxn modelId="{F75140B4-914D-48C4-B7B6-EADDF4B33395}" srcId="{698B2008-A59B-42A4-B89C-E294D606E20A}" destId="{217199D0-CC4F-4984-AB30-15C3FA83E086}" srcOrd="2" destOrd="0" parTransId="{5DF6C476-2DB3-437B-AC76-2C972AA1BD00}" sibTransId="{C4631917-6933-4AFF-8CDD-7B1250D73B9D}"/>
    <dgm:cxn modelId="{2C553B23-F71E-40AE-AD40-74D117035709}" srcId="{698B2008-A59B-42A4-B89C-E294D606E20A}" destId="{2EFC4FCA-1CD5-40B5-ADC3-8159A99A6D4F}" srcOrd="3" destOrd="0" parTransId="{D1B91ACE-EF9D-4637-BA3D-526AEBE3EC37}" sibTransId="{7559DE47-94F2-43CC-8F4A-F7B2355C0BE5}"/>
    <dgm:cxn modelId="{45A08A62-5024-4177-AFC8-82DCD97E7D8D}" srcId="{698B2008-A59B-42A4-B89C-E294D606E20A}" destId="{8EF8716A-E556-4DC3-ADF1-360BF69B58F4}" srcOrd="1" destOrd="0" parTransId="{45E458F1-2B7D-4AE3-9FD9-AFD02B9699D1}" sibTransId="{9B7FA59B-0043-4938-8502-5D9903F3F7BF}"/>
    <dgm:cxn modelId="{D1C9B599-B7A9-47A4-AA39-83E1E974FB4E}" type="presOf" srcId="{E5F91DCB-66F6-4278-83CF-B8E05FADD0FB}" destId="{AEFC5F58-9405-4D5B-AD3B-8194C1CAB4F0}" srcOrd="0" destOrd="5" presId="urn:microsoft.com/office/officeart/2005/8/layout/vList5"/>
    <dgm:cxn modelId="{77B73268-A0BA-454D-8607-9F14D1D92B54}" srcId="{6CC84618-8BB0-4A3F-ABDD-C630821BEBED}" destId="{ECF98EAC-A64A-4F89-B6FA-02AE3BE63C75}" srcOrd="0" destOrd="0" parTransId="{7E9EA7FA-B49E-417B-8F41-7F19A9D65E5B}" sibTransId="{D21D6426-1EB9-4CB9-B57E-3C843A2FEF92}"/>
    <dgm:cxn modelId="{E055DC71-06E1-4438-8323-7C9EFC40B63F}" type="presParOf" srcId="{F562AD13-B9BD-4A97-B166-13FC6101F9BD}" destId="{D8DDC8C2-EF98-4A66-89FB-55FCB572804E}" srcOrd="0" destOrd="0" presId="urn:microsoft.com/office/officeart/2005/8/layout/vList5"/>
    <dgm:cxn modelId="{DD1F2595-72B7-43B3-9C86-8118AD9EA63D}" type="presParOf" srcId="{D8DDC8C2-EF98-4A66-89FB-55FCB572804E}" destId="{9C8C73E1-8B36-4C58-8F16-751A116B6B25}" srcOrd="0" destOrd="0" presId="urn:microsoft.com/office/officeart/2005/8/layout/vList5"/>
    <dgm:cxn modelId="{63E89C19-9E4F-4FFC-81FF-16549E6148B4}" type="presParOf" srcId="{D8DDC8C2-EF98-4A66-89FB-55FCB572804E}" destId="{2AA7AB95-C296-48E9-81D7-D74870EEBF7D}" srcOrd="1" destOrd="0" presId="urn:microsoft.com/office/officeart/2005/8/layout/vList5"/>
    <dgm:cxn modelId="{7957A0D7-BBAA-4D25-A5FE-83EF0CEC0286}" type="presParOf" srcId="{F562AD13-B9BD-4A97-B166-13FC6101F9BD}" destId="{37E48DCE-B3E0-49E2-A22A-390120E16A8B}" srcOrd="1" destOrd="0" presId="urn:microsoft.com/office/officeart/2005/8/layout/vList5"/>
    <dgm:cxn modelId="{F13B162B-AD92-4CE9-BDDC-1C627F1A4DE8}" type="presParOf" srcId="{F562AD13-B9BD-4A97-B166-13FC6101F9BD}" destId="{35A25B9E-6505-4600-99EF-FF773CF951ED}" srcOrd="2" destOrd="0" presId="urn:microsoft.com/office/officeart/2005/8/layout/vList5"/>
    <dgm:cxn modelId="{E68337B3-9486-466F-941A-79336D7CA720}" type="presParOf" srcId="{35A25B9E-6505-4600-99EF-FF773CF951ED}" destId="{DF2382A4-085D-4B29-BF78-21B2289CCEEA}" srcOrd="0" destOrd="0" presId="urn:microsoft.com/office/officeart/2005/8/layout/vList5"/>
    <dgm:cxn modelId="{E0BF0BD2-3F1A-4EE1-A4A3-85658EF86323}" type="presParOf" srcId="{35A25B9E-6505-4600-99EF-FF773CF951ED}" destId="{AEFC5F58-9405-4D5B-AD3B-8194C1CAB4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97701-9202-41CC-8C46-A4FDF22F6048}">
      <dsp:nvSpPr>
        <dsp:cNvPr id="0" name=""/>
        <dsp:cNvSpPr/>
      </dsp:nvSpPr>
      <dsp:spPr>
        <a:xfrm>
          <a:off x="3221105" y="1732321"/>
          <a:ext cx="1330188" cy="13301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İLETİŞİM</a:t>
          </a:r>
          <a:endParaRPr lang="tr-TR" sz="1700" kern="1200" dirty="0"/>
        </a:p>
      </dsp:txBody>
      <dsp:txXfrm>
        <a:off x="3415907" y="1927123"/>
        <a:ext cx="940584" cy="940584"/>
      </dsp:txXfrm>
    </dsp:sp>
    <dsp:sp modelId="{ADA452B6-1B48-491A-AFC4-C3F621663B54}">
      <dsp:nvSpPr>
        <dsp:cNvPr id="0" name=""/>
        <dsp:cNvSpPr/>
      </dsp:nvSpPr>
      <dsp:spPr>
        <a:xfrm rot="16200000">
          <a:off x="3686467" y="1517185"/>
          <a:ext cx="399465" cy="30805"/>
        </a:xfrm>
        <a:custGeom>
          <a:avLst/>
          <a:gdLst/>
          <a:ahLst/>
          <a:cxnLst/>
          <a:rect l="0" t="0" r="0" b="0"/>
          <a:pathLst>
            <a:path>
              <a:moveTo>
                <a:pt x="0" y="15402"/>
              </a:moveTo>
              <a:lnTo>
                <a:pt x="399465" y="154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876213" y="1522601"/>
        <a:ext cx="19973" cy="19973"/>
      </dsp:txXfrm>
    </dsp:sp>
    <dsp:sp modelId="{DDAA87F2-28A2-4772-9BDD-5551D6E293BD}">
      <dsp:nvSpPr>
        <dsp:cNvPr id="0" name=""/>
        <dsp:cNvSpPr/>
      </dsp:nvSpPr>
      <dsp:spPr>
        <a:xfrm>
          <a:off x="3221105" y="2666"/>
          <a:ext cx="1330188" cy="133018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Kaynak</a:t>
          </a:r>
          <a:endParaRPr lang="tr-TR" sz="2100" kern="1200" dirty="0"/>
        </a:p>
      </dsp:txBody>
      <dsp:txXfrm>
        <a:off x="3415907" y="197468"/>
        <a:ext cx="940584" cy="940584"/>
      </dsp:txXfrm>
    </dsp:sp>
    <dsp:sp modelId="{F276FD44-A55B-400E-9E1C-E11CDF2AA635}">
      <dsp:nvSpPr>
        <dsp:cNvPr id="0" name=""/>
        <dsp:cNvSpPr/>
      </dsp:nvSpPr>
      <dsp:spPr>
        <a:xfrm rot="20520000">
          <a:off x="4508966" y="2114766"/>
          <a:ext cx="399465" cy="30805"/>
        </a:xfrm>
        <a:custGeom>
          <a:avLst/>
          <a:gdLst/>
          <a:ahLst/>
          <a:cxnLst/>
          <a:rect l="0" t="0" r="0" b="0"/>
          <a:pathLst>
            <a:path>
              <a:moveTo>
                <a:pt x="0" y="15402"/>
              </a:moveTo>
              <a:lnTo>
                <a:pt x="399465" y="154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698712" y="2120182"/>
        <a:ext cx="19973" cy="19973"/>
      </dsp:txXfrm>
    </dsp:sp>
    <dsp:sp modelId="{4603AFD3-BDFC-4F9D-923C-1E119303BD46}">
      <dsp:nvSpPr>
        <dsp:cNvPr id="0" name=""/>
        <dsp:cNvSpPr/>
      </dsp:nvSpPr>
      <dsp:spPr>
        <a:xfrm>
          <a:off x="4866104" y="1197828"/>
          <a:ext cx="1330188" cy="1330188"/>
        </a:xfrm>
        <a:prstGeom prst="ellipse">
          <a:avLst/>
        </a:prstGeom>
        <a:gradFill rotWithShape="0">
          <a:gsLst>
            <a:gs pos="0">
              <a:schemeClr val="accent5">
                <a:hueOff val="-1255142"/>
                <a:satOff val="10273"/>
                <a:lumOff val="-1666"/>
                <a:alphaOff val="0"/>
                <a:shade val="51000"/>
                <a:satMod val="130000"/>
              </a:schemeClr>
            </a:gs>
            <a:gs pos="80000">
              <a:schemeClr val="accent5">
                <a:hueOff val="-1255142"/>
                <a:satOff val="10273"/>
                <a:lumOff val="-1666"/>
                <a:alphaOff val="0"/>
                <a:shade val="93000"/>
                <a:satMod val="130000"/>
              </a:schemeClr>
            </a:gs>
            <a:gs pos="100000">
              <a:schemeClr val="accent5">
                <a:hueOff val="-1255142"/>
                <a:satOff val="10273"/>
                <a:lumOff val="-1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Mesaj</a:t>
          </a:r>
          <a:endParaRPr lang="tr-TR" sz="2100" kern="1200" dirty="0"/>
        </a:p>
      </dsp:txBody>
      <dsp:txXfrm>
        <a:off x="5060906" y="1392630"/>
        <a:ext cx="940584" cy="940584"/>
      </dsp:txXfrm>
    </dsp:sp>
    <dsp:sp modelId="{0D9066B0-7C99-4C71-B09F-0224B5374666}">
      <dsp:nvSpPr>
        <dsp:cNvPr id="0" name=""/>
        <dsp:cNvSpPr/>
      </dsp:nvSpPr>
      <dsp:spPr>
        <a:xfrm rot="3240000">
          <a:off x="4194799" y="3081672"/>
          <a:ext cx="399465" cy="30805"/>
        </a:xfrm>
        <a:custGeom>
          <a:avLst/>
          <a:gdLst/>
          <a:ahLst/>
          <a:cxnLst/>
          <a:rect l="0" t="0" r="0" b="0"/>
          <a:pathLst>
            <a:path>
              <a:moveTo>
                <a:pt x="0" y="15402"/>
              </a:moveTo>
              <a:lnTo>
                <a:pt x="399465" y="154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384546" y="3087088"/>
        <a:ext cx="19973" cy="19973"/>
      </dsp:txXfrm>
    </dsp:sp>
    <dsp:sp modelId="{2113E1CC-7F0F-4110-A59D-73F098BC784B}">
      <dsp:nvSpPr>
        <dsp:cNvPr id="0" name=""/>
        <dsp:cNvSpPr/>
      </dsp:nvSpPr>
      <dsp:spPr>
        <a:xfrm>
          <a:off x="4237771" y="3131640"/>
          <a:ext cx="1330188" cy="1330188"/>
        </a:xfrm>
        <a:prstGeom prst="ellipse">
          <a:avLst/>
        </a:prstGeom>
        <a:gradFill rotWithShape="0">
          <a:gsLst>
            <a:gs pos="0">
              <a:schemeClr val="accent5">
                <a:hueOff val="-2510283"/>
                <a:satOff val="20547"/>
                <a:lumOff val="-3333"/>
                <a:alphaOff val="0"/>
                <a:shade val="51000"/>
                <a:satMod val="130000"/>
              </a:schemeClr>
            </a:gs>
            <a:gs pos="80000">
              <a:schemeClr val="accent5">
                <a:hueOff val="-2510283"/>
                <a:satOff val="20547"/>
                <a:lumOff val="-3333"/>
                <a:alphaOff val="0"/>
                <a:shade val="93000"/>
                <a:satMod val="130000"/>
              </a:schemeClr>
            </a:gs>
            <a:gs pos="100000">
              <a:schemeClr val="accent5">
                <a:hueOff val="-2510283"/>
                <a:satOff val="20547"/>
                <a:lumOff val="-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Kanal</a:t>
          </a:r>
          <a:endParaRPr lang="tr-TR" sz="2100" kern="1200" dirty="0"/>
        </a:p>
      </dsp:txBody>
      <dsp:txXfrm>
        <a:off x="4432573" y="3326442"/>
        <a:ext cx="940584" cy="940584"/>
      </dsp:txXfrm>
    </dsp:sp>
    <dsp:sp modelId="{94A0F651-4A09-47FF-AE0D-80E8B494B45C}">
      <dsp:nvSpPr>
        <dsp:cNvPr id="0" name=""/>
        <dsp:cNvSpPr/>
      </dsp:nvSpPr>
      <dsp:spPr>
        <a:xfrm rot="7560000">
          <a:off x="3178134" y="3081672"/>
          <a:ext cx="399465" cy="30805"/>
        </a:xfrm>
        <a:custGeom>
          <a:avLst/>
          <a:gdLst/>
          <a:ahLst/>
          <a:cxnLst/>
          <a:rect l="0" t="0" r="0" b="0"/>
          <a:pathLst>
            <a:path>
              <a:moveTo>
                <a:pt x="0" y="15402"/>
              </a:moveTo>
              <a:lnTo>
                <a:pt x="399465" y="154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367880" y="3087088"/>
        <a:ext cx="19973" cy="19973"/>
      </dsp:txXfrm>
    </dsp:sp>
    <dsp:sp modelId="{A7C18622-71B8-4B9A-98A0-25003F91C035}">
      <dsp:nvSpPr>
        <dsp:cNvPr id="0" name=""/>
        <dsp:cNvSpPr/>
      </dsp:nvSpPr>
      <dsp:spPr>
        <a:xfrm>
          <a:off x="2204440" y="3131640"/>
          <a:ext cx="1330188" cy="1330188"/>
        </a:xfrm>
        <a:prstGeom prst="ellipse">
          <a:avLst/>
        </a:prstGeom>
        <a:gradFill rotWithShape="0">
          <a:gsLst>
            <a:gs pos="0">
              <a:schemeClr val="accent5">
                <a:hueOff val="-3765425"/>
                <a:satOff val="30820"/>
                <a:lumOff val="-4999"/>
                <a:alphaOff val="0"/>
                <a:shade val="51000"/>
                <a:satMod val="130000"/>
              </a:schemeClr>
            </a:gs>
            <a:gs pos="80000">
              <a:schemeClr val="accent5">
                <a:hueOff val="-3765425"/>
                <a:satOff val="30820"/>
                <a:lumOff val="-4999"/>
                <a:alphaOff val="0"/>
                <a:shade val="93000"/>
                <a:satMod val="130000"/>
              </a:schemeClr>
            </a:gs>
            <a:gs pos="100000">
              <a:schemeClr val="accent5">
                <a:hueOff val="-3765425"/>
                <a:satOff val="30820"/>
                <a:lumOff val="-4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Alıcı</a:t>
          </a:r>
          <a:endParaRPr lang="tr-TR" sz="2100" kern="1200" dirty="0"/>
        </a:p>
      </dsp:txBody>
      <dsp:txXfrm>
        <a:off x="2399242" y="3326442"/>
        <a:ext cx="940584" cy="940584"/>
      </dsp:txXfrm>
    </dsp:sp>
    <dsp:sp modelId="{00E8C255-D362-46ED-9021-B03CA3D068B2}">
      <dsp:nvSpPr>
        <dsp:cNvPr id="0" name=""/>
        <dsp:cNvSpPr/>
      </dsp:nvSpPr>
      <dsp:spPr>
        <a:xfrm rot="11880000">
          <a:off x="2863967" y="2114766"/>
          <a:ext cx="399465" cy="30805"/>
        </a:xfrm>
        <a:custGeom>
          <a:avLst/>
          <a:gdLst/>
          <a:ahLst/>
          <a:cxnLst/>
          <a:rect l="0" t="0" r="0" b="0"/>
          <a:pathLst>
            <a:path>
              <a:moveTo>
                <a:pt x="0" y="15402"/>
              </a:moveTo>
              <a:lnTo>
                <a:pt x="399465" y="1540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3053713" y="2120182"/>
        <a:ext cx="19973" cy="19973"/>
      </dsp:txXfrm>
    </dsp:sp>
    <dsp:sp modelId="{A40894E2-709F-4B9F-A266-1A4734B8E882}">
      <dsp:nvSpPr>
        <dsp:cNvPr id="0" name=""/>
        <dsp:cNvSpPr/>
      </dsp:nvSpPr>
      <dsp:spPr>
        <a:xfrm>
          <a:off x="1576106" y="1197828"/>
          <a:ext cx="1330188" cy="1330188"/>
        </a:xfrm>
        <a:prstGeom prst="ellipse">
          <a:avLst/>
        </a:prstGeom>
        <a:gradFill rotWithShape="0">
          <a:gsLst>
            <a:gs pos="0">
              <a:schemeClr val="accent5">
                <a:hueOff val="-5020566"/>
                <a:satOff val="41093"/>
                <a:lumOff val="-6666"/>
                <a:alphaOff val="0"/>
                <a:shade val="51000"/>
                <a:satMod val="130000"/>
              </a:schemeClr>
            </a:gs>
            <a:gs pos="80000">
              <a:schemeClr val="accent5">
                <a:hueOff val="-5020566"/>
                <a:satOff val="41093"/>
                <a:lumOff val="-6666"/>
                <a:alphaOff val="0"/>
                <a:shade val="93000"/>
                <a:satMod val="130000"/>
              </a:schemeClr>
            </a:gs>
            <a:gs pos="100000">
              <a:schemeClr val="accent5">
                <a:hueOff val="-5020566"/>
                <a:satOff val="41093"/>
                <a:lumOff val="-6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Dönüt</a:t>
          </a:r>
          <a:endParaRPr lang="tr-TR" sz="2100" kern="1200" dirty="0"/>
        </a:p>
      </dsp:txBody>
      <dsp:txXfrm>
        <a:off x="1770908" y="1392630"/>
        <a:ext cx="940584" cy="940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7AB95-C296-48E9-81D7-D74870EEBF7D}">
      <dsp:nvSpPr>
        <dsp:cNvPr id="0" name=""/>
        <dsp:cNvSpPr/>
      </dsp:nvSpPr>
      <dsp:spPr>
        <a:xfrm rot="5400000">
          <a:off x="4815158" y="-1401005"/>
          <a:ext cx="2219319" cy="557629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rgbClr val="339966"/>
              </a:solidFill>
            </a:rPr>
            <a:t>Kişiliğe yöneliktir.</a:t>
          </a:r>
          <a:endParaRPr lang="tr-TR" sz="2000" kern="1200" dirty="0">
            <a:solidFill>
              <a:srgbClr val="339966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rgbClr val="339966"/>
              </a:solidFill>
            </a:rPr>
            <a:t>Çocuğa kendi ile ilgili bir şeyler söyler.</a:t>
          </a:r>
          <a:endParaRPr lang="tr-TR" sz="2000" kern="1200" dirty="0">
            <a:solidFill>
              <a:srgbClr val="339966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rgbClr val="339966"/>
              </a:solidFill>
            </a:rPr>
            <a:t>Benlik saygısını zedeler. </a:t>
          </a:r>
          <a:endParaRPr lang="tr-TR" sz="2000" kern="1200" dirty="0">
            <a:solidFill>
              <a:srgbClr val="339966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rgbClr val="339966"/>
              </a:solidFill>
            </a:rPr>
            <a:t>Öfke ve nefret duyguları oluşturur.</a:t>
          </a:r>
          <a:endParaRPr lang="tr-TR" sz="2000" kern="1200" dirty="0">
            <a:solidFill>
              <a:srgbClr val="339966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rgbClr val="339966"/>
              </a:solidFill>
            </a:rPr>
            <a:t>Çekingen ya da saldırgan insanlar yaratır.     </a:t>
          </a:r>
          <a:r>
            <a:rPr lang="tr-TR" sz="2000" kern="1200" dirty="0" smtClean="0"/>
            <a:t>   </a:t>
          </a:r>
          <a:endParaRPr lang="tr-TR" sz="2000" kern="1200" dirty="0"/>
        </a:p>
      </dsp:txBody>
      <dsp:txXfrm rot="-5400000">
        <a:off x="3136668" y="385823"/>
        <a:ext cx="5467961" cy="2002643"/>
      </dsp:txXfrm>
    </dsp:sp>
    <dsp:sp modelId="{9C8C73E1-8B36-4C58-8F16-751A116B6B25}">
      <dsp:nvSpPr>
        <dsp:cNvPr id="0" name=""/>
        <dsp:cNvSpPr/>
      </dsp:nvSpPr>
      <dsp:spPr>
        <a:xfrm>
          <a:off x="0" y="69"/>
          <a:ext cx="3136668" cy="277414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SEN DİLİ</a:t>
          </a:r>
          <a:endParaRPr lang="tr-TR" sz="6500" kern="1200" dirty="0"/>
        </a:p>
      </dsp:txBody>
      <dsp:txXfrm>
        <a:off x="135423" y="135492"/>
        <a:ext cx="2865822" cy="2503302"/>
      </dsp:txXfrm>
    </dsp:sp>
    <dsp:sp modelId="{AEFC5F58-9405-4D5B-AD3B-8194C1CAB4F0}">
      <dsp:nvSpPr>
        <dsp:cNvPr id="0" name=""/>
        <dsp:cNvSpPr/>
      </dsp:nvSpPr>
      <dsp:spPr>
        <a:xfrm rot="5400000">
          <a:off x="4815158" y="1511850"/>
          <a:ext cx="2219319" cy="5576299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rgbClr val="CC6600"/>
              </a:solidFill>
            </a:rPr>
            <a:t>Davranışa yöneliktir. </a:t>
          </a:r>
          <a:endParaRPr lang="tr-TR" sz="2000" kern="1200" dirty="0">
            <a:solidFill>
              <a:srgbClr val="CC66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rgbClr val="CC6600"/>
              </a:solidFill>
            </a:rPr>
            <a:t>Çocuğa karşısındaki yetişkinle ilgili bir şeyler söyler.</a:t>
          </a:r>
          <a:endParaRPr lang="tr-TR" sz="2000" kern="1200" dirty="0">
            <a:solidFill>
              <a:srgbClr val="CC66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rgbClr val="CC6600"/>
              </a:solidFill>
            </a:rPr>
            <a:t>Benlik saygısını olumlu etkiler.</a:t>
          </a:r>
          <a:endParaRPr lang="tr-TR" sz="2000" kern="1200" dirty="0">
            <a:solidFill>
              <a:srgbClr val="CC66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rgbClr val="CC6600"/>
              </a:solidFill>
            </a:rPr>
            <a:t>Yardım isteği doğurur.</a:t>
          </a:r>
          <a:endParaRPr lang="tr-TR" sz="2000" kern="1200" dirty="0">
            <a:solidFill>
              <a:srgbClr val="CC66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rgbClr val="CC6600"/>
              </a:solidFill>
            </a:rPr>
            <a:t>Atılgan insanlar yaratır.</a:t>
          </a:r>
          <a:endParaRPr lang="tr-TR" sz="2000" kern="1200" dirty="0">
            <a:solidFill>
              <a:srgbClr val="CC66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800" kern="1200" dirty="0"/>
        </a:p>
      </dsp:txBody>
      <dsp:txXfrm rot="-5400000">
        <a:off x="3136668" y="3298678"/>
        <a:ext cx="5467961" cy="2002643"/>
      </dsp:txXfrm>
    </dsp:sp>
    <dsp:sp modelId="{DF2382A4-085D-4B29-BF78-21B2289CCEEA}">
      <dsp:nvSpPr>
        <dsp:cNvPr id="0" name=""/>
        <dsp:cNvSpPr/>
      </dsp:nvSpPr>
      <dsp:spPr>
        <a:xfrm>
          <a:off x="0" y="2912925"/>
          <a:ext cx="3136668" cy="2774148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BEN DİLİ</a:t>
          </a:r>
          <a:endParaRPr lang="tr-TR" sz="6500" kern="1200" dirty="0"/>
        </a:p>
      </dsp:txBody>
      <dsp:txXfrm>
        <a:off x="135423" y="3048348"/>
        <a:ext cx="2865822" cy="250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A728B-BB6A-421E-A4AC-E01EE9B1877E}" type="datetimeFigureOut">
              <a:rPr lang="tr-TR" smtClean="0"/>
              <a:t>24.09.2021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ED172-A8C1-4C1F-A6B6-FA40CC2773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906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68AC-9279-4011-9172-962DCD24CC8F}" type="datetime1">
              <a:rPr lang="tr-TR" smtClean="0"/>
              <a:t>24.09.2021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Eyyübiye Rehberlik ve Araştırma Merkezi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0B93-4E47-46CF-8708-67E44291B71F}" type="datetime1">
              <a:rPr lang="tr-TR" smtClean="0"/>
              <a:t>24.09.2021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Eyyübiye Rehberlik ve Araştırma Merkezi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5BC-3080-44E2-84E4-0D0E89021A99}" type="datetime1">
              <a:rPr lang="tr-TR" smtClean="0"/>
              <a:t>24.09.2021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Eyyübiye Rehberlik ve Araştırma Merkezi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Yuvarlatılmış Dikdörtge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B392-10F8-45E2-811C-6FDEEF5D3833}" type="datetime1">
              <a:rPr lang="tr-TR" smtClean="0">
                <a:solidFill>
                  <a:srgbClr val="646B86"/>
                </a:solidFill>
              </a:rPr>
              <a:t>24.09.2021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4268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F8E-8604-4A56-B874-AF49777D6A26}" type="datetime1">
              <a:rPr lang="tr-TR" smtClean="0">
                <a:solidFill>
                  <a:srgbClr val="646B86"/>
                </a:solidFill>
              </a:rPr>
              <a:t>24.09.2021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296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Yuvarlatılmış Dikdörtge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C160-610A-432E-BDAD-73AD24B68313}" type="datetime1">
              <a:rPr lang="tr-TR" smtClean="0">
                <a:solidFill>
                  <a:srgbClr val="646B86"/>
                </a:solidFill>
              </a:rPr>
              <a:t>24.09.2021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6755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F482-92DD-4766-A4BC-34581E6C150B}" type="datetime1">
              <a:rPr lang="tr-TR" smtClean="0">
                <a:solidFill>
                  <a:srgbClr val="646B86"/>
                </a:solidFill>
              </a:rPr>
              <a:t>24.09.2021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654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BAFE-9176-489B-8E17-E102AB0554DD}" type="datetime1">
              <a:rPr lang="tr-TR" smtClean="0">
                <a:solidFill>
                  <a:srgbClr val="646B86"/>
                </a:solidFill>
              </a:rPr>
              <a:t>24.09.2021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146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1F3E-A7E0-4AEF-A670-A2E638BCB5FD}" type="datetime1">
              <a:rPr lang="tr-TR" smtClean="0">
                <a:solidFill>
                  <a:srgbClr val="646B86"/>
                </a:solidFill>
              </a:rPr>
              <a:t>24.09.2021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12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8CA6-2B25-455E-87FA-1905E160F562}" type="datetime1">
              <a:rPr lang="tr-TR" smtClean="0">
                <a:solidFill>
                  <a:srgbClr val="646B86"/>
                </a:solidFill>
              </a:rPr>
              <a:t>24.09.2021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77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Yuvarlatılmış Dikdörtge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7808-BF6B-4F22-8B43-4B5841EE6DFC}" type="datetime1">
              <a:rPr lang="tr-TR" smtClean="0">
                <a:solidFill>
                  <a:srgbClr val="646B86"/>
                </a:solidFill>
              </a:rPr>
              <a:t>24.09.2021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71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90AC-AC1F-42D4-A39F-B328D3F32D06}" type="datetime1">
              <a:rPr lang="tr-TR" smtClean="0"/>
              <a:t>24.09.2021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Eyyübiye Rehberlik ve Araştırma Merkezi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44C1-1B09-4E8A-AF5A-D0B383BCCCB3}" type="datetime1">
              <a:rPr lang="tr-TR" smtClean="0">
                <a:solidFill>
                  <a:srgbClr val="646B86"/>
                </a:solidFill>
              </a:rPr>
              <a:t>24.09.2021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810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970A-B091-45BE-A6B7-4CFCAAE13F4D}" type="datetime1">
              <a:rPr lang="tr-TR" smtClean="0">
                <a:solidFill>
                  <a:srgbClr val="646B86"/>
                </a:solidFill>
              </a:rPr>
              <a:t>24.09.2021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9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CB3A-0A4B-4B6D-BDBB-AAB412A2B82F}" type="datetime1">
              <a:rPr lang="tr-TR" smtClean="0">
                <a:solidFill>
                  <a:srgbClr val="646B86"/>
                </a:solidFill>
              </a:rPr>
              <a:t>24.09.2021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59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F5ED-AF70-4866-8941-9BCFEE7423C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24.09.2021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8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4C1-D105-4C18-BBC1-89B7B0F8830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24.09.2021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9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2DFC-20A8-4CA2-BFD9-001325B7D10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24.09.2021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1B95-AA91-41ED-89CA-C7C8C61834F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24.09.2021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66C9-6D17-46AF-88D3-87AD8555152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24.09.2021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E92D-6974-4B40-A22F-EBBFFABE214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24.09.2021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D06A-5C52-476C-9BCC-0D2D750CEBB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24.09.2021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6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475-51B3-4125-AAEC-C1935296A18D}" type="datetime1">
              <a:rPr lang="tr-TR" smtClean="0"/>
              <a:t>24.09.2021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Eyyübiye Rehberlik ve Araştırma Merkezi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D709-FA94-4412-B4C6-B8BC76FF12E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24.09.2021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2FBB-0E09-41AD-848F-5826837D3FE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24.09.2021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8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58B7-2084-4001-B544-9F5CDABDE1A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24.09.2021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8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6208-D21D-47A1-86FE-588357194A9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24.09.2021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7168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71684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1685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1686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1687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1688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1689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1690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71691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1692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1693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1694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1695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1696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grpSp>
          <p:nvGrpSpPr>
            <p:cNvPr id="71697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71698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1699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1700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71701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71702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1703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1704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71705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71706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1707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1708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71709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71710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1711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1712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71713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7171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171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171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717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17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17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17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17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17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17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</p:grpSp>
      <p:sp>
        <p:nvSpPr>
          <p:cNvPr id="71724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487300E-E1B1-4030-BCFA-15FFBA8D0276}" type="datetime1">
              <a:rPr lang="tr-TR" smtClean="0">
                <a:solidFill>
                  <a:srgbClr val="006699"/>
                </a:solidFill>
              </a:rPr>
              <a:t>24.09.2021</a:t>
            </a:fld>
            <a:endParaRPr lang="tr-TR">
              <a:solidFill>
                <a:srgbClr val="006699"/>
              </a:solidFill>
            </a:endParaRPr>
          </a:p>
        </p:txBody>
      </p:sp>
      <p:sp>
        <p:nvSpPr>
          <p:cNvPr id="7172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>
                <a:solidFill>
                  <a:srgbClr val="006699"/>
                </a:solidFill>
              </a:rPr>
              <a:t>Eyyübiye Rehberlik ve Araştırma Merkezi</a:t>
            </a:r>
            <a:endParaRPr lang="tr-TR">
              <a:solidFill>
                <a:srgbClr val="006699"/>
              </a:solidFill>
            </a:endParaRPr>
          </a:p>
        </p:txBody>
      </p:sp>
      <p:sp>
        <p:nvSpPr>
          <p:cNvPr id="7172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F3A4A4-6C9C-48D1-8D64-244E07F47DC9}" type="slidenum">
              <a:rPr lang="tr-TR">
                <a:solidFill>
                  <a:srgbClr val="006699"/>
                </a:solidFill>
              </a:rPr>
              <a:pPr/>
              <a:t>‹#›</a:t>
            </a:fld>
            <a:endParaRPr lang="tr-TR">
              <a:solidFill>
                <a:srgbClr val="006699"/>
              </a:solidFill>
            </a:endParaRPr>
          </a:p>
        </p:txBody>
      </p:sp>
      <p:sp>
        <p:nvSpPr>
          <p:cNvPr id="7172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7172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Asıl alt başlık stilini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8716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DB2E03-3952-4186-AD37-EC54D48B9D7C}" type="datetime1">
              <a:rPr lang="tr-TR" smtClean="0">
                <a:solidFill>
                  <a:srgbClr val="006699"/>
                </a:solidFill>
              </a:rPr>
              <a:t>24.09.2021</a:t>
            </a:fld>
            <a:endParaRPr lang="tr-TR">
              <a:solidFill>
                <a:srgbClr val="006699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>
                <a:solidFill>
                  <a:srgbClr val="006699"/>
                </a:solidFill>
              </a:rPr>
              <a:t>Eyyübiye Rehberlik ve Araştırma Merkezi</a:t>
            </a:r>
            <a:endParaRPr lang="tr-TR">
              <a:solidFill>
                <a:srgbClr val="006699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F30FD-6B6D-4855-A914-EA8FF4C10F1F}" type="slidenum">
              <a:rPr lang="tr-TR">
                <a:solidFill>
                  <a:srgbClr val="006699"/>
                </a:solidFill>
              </a:rPr>
              <a:pPr/>
              <a:t>‹#›</a:t>
            </a:fld>
            <a:endParaRPr 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8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B339F4-FC51-4CED-8E0B-C7E2BCA8817C}" type="datetime1">
              <a:rPr lang="tr-TR" smtClean="0">
                <a:solidFill>
                  <a:srgbClr val="006699"/>
                </a:solidFill>
              </a:rPr>
              <a:t>24.09.2021</a:t>
            </a:fld>
            <a:endParaRPr lang="tr-TR">
              <a:solidFill>
                <a:srgbClr val="006699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>
                <a:solidFill>
                  <a:srgbClr val="006699"/>
                </a:solidFill>
              </a:rPr>
              <a:t>Eyyübiye Rehberlik ve Araştırma Merkezi</a:t>
            </a:r>
            <a:endParaRPr lang="tr-TR">
              <a:solidFill>
                <a:srgbClr val="006699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B70FE-6929-452F-A2EE-3848AC113D3F}" type="slidenum">
              <a:rPr lang="tr-TR">
                <a:solidFill>
                  <a:srgbClr val="006699"/>
                </a:solidFill>
              </a:rPr>
              <a:pPr/>
              <a:t>‹#›</a:t>
            </a:fld>
            <a:endParaRPr 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0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FA223E-9807-40E7-B2BA-55AF363C07AC}" type="datetime1">
              <a:rPr lang="tr-TR" smtClean="0">
                <a:solidFill>
                  <a:srgbClr val="006699"/>
                </a:solidFill>
              </a:rPr>
              <a:t>24.09.2021</a:t>
            </a:fld>
            <a:endParaRPr lang="tr-TR">
              <a:solidFill>
                <a:srgbClr val="006699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>
                <a:solidFill>
                  <a:srgbClr val="006699"/>
                </a:solidFill>
              </a:rPr>
              <a:t>Eyyübiye Rehberlik ve Araştırma Merkezi</a:t>
            </a:r>
            <a:endParaRPr lang="tr-TR">
              <a:solidFill>
                <a:srgbClr val="006699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056C5-AEE7-465F-9480-E03F21A7EB20}" type="slidenum">
              <a:rPr lang="tr-TR">
                <a:solidFill>
                  <a:srgbClr val="006699"/>
                </a:solidFill>
              </a:rPr>
              <a:pPr/>
              <a:t>‹#›</a:t>
            </a:fld>
            <a:endParaRPr 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7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BFC7A8-5811-4A38-8D8E-C6AF4E792815}" type="datetime1">
              <a:rPr lang="tr-TR" smtClean="0">
                <a:solidFill>
                  <a:srgbClr val="006699"/>
                </a:solidFill>
              </a:rPr>
              <a:t>24.09.2021</a:t>
            </a:fld>
            <a:endParaRPr lang="tr-TR">
              <a:solidFill>
                <a:srgbClr val="006699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>
                <a:solidFill>
                  <a:srgbClr val="006699"/>
                </a:solidFill>
              </a:rPr>
              <a:t>Eyyübiye Rehberlik ve Araştırma Merkezi</a:t>
            </a:r>
            <a:endParaRPr lang="tr-TR">
              <a:solidFill>
                <a:srgbClr val="006699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1B2E8-4815-463E-9DF3-101C1DFBAADC}" type="slidenum">
              <a:rPr lang="tr-TR">
                <a:solidFill>
                  <a:srgbClr val="006699"/>
                </a:solidFill>
              </a:rPr>
              <a:pPr/>
              <a:t>‹#›</a:t>
            </a:fld>
            <a:endParaRPr 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098CBA-688C-450A-B0E8-D17CE9368D01}" type="datetime1">
              <a:rPr lang="tr-TR" smtClean="0">
                <a:solidFill>
                  <a:srgbClr val="006699"/>
                </a:solidFill>
              </a:rPr>
              <a:t>24.09.2021</a:t>
            </a:fld>
            <a:endParaRPr lang="tr-TR">
              <a:solidFill>
                <a:srgbClr val="006699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>
                <a:solidFill>
                  <a:srgbClr val="006699"/>
                </a:solidFill>
              </a:rPr>
              <a:t>Eyyübiye Rehberlik ve Araştırma Merkezi</a:t>
            </a:r>
            <a:endParaRPr lang="tr-TR">
              <a:solidFill>
                <a:srgbClr val="006699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1B5F6-77B4-4A52-86A3-B35D9455A29D}" type="slidenum">
              <a:rPr lang="tr-TR">
                <a:solidFill>
                  <a:srgbClr val="006699"/>
                </a:solidFill>
              </a:rPr>
              <a:pPr/>
              <a:t>‹#›</a:t>
            </a:fld>
            <a:endParaRPr 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5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2225-C38C-49E2-A612-47D099C282BB}" type="datetime1">
              <a:rPr lang="tr-TR" smtClean="0"/>
              <a:t>24.09.2021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Eyyübiye Rehberlik ve Araştırma Merkezi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E134F9-CD24-4D44-9FFF-AFA1C878D31A}" type="datetime1">
              <a:rPr lang="tr-TR" smtClean="0">
                <a:solidFill>
                  <a:srgbClr val="006699"/>
                </a:solidFill>
              </a:rPr>
              <a:t>24.09.2021</a:t>
            </a:fld>
            <a:endParaRPr lang="tr-TR">
              <a:solidFill>
                <a:srgbClr val="006699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>
                <a:solidFill>
                  <a:srgbClr val="006699"/>
                </a:solidFill>
              </a:rPr>
              <a:t>Eyyübiye Rehberlik ve Araştırma Merkezi</a:t>
            </a:r>
            <a:endParaRPr lang="tr-TR">
              <a:solidFill>
                <a:srgbClr val="006699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D3BB8-70E0-437B-902F-4974CCBB2439}" type="slidenum">
              <a:rPr lang="tr-TR">
                <a:solidFill>
                  <a:srgbClr val="006699"/>
                </a:solidFill>
              </a:rPr>
              <a:pPr/>
              <a:t>‹#›</a:t>
            </a:fld>
            <a:endParaRPr 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5DEC83-0CAF-49E5-A597-6BAE6736B4E1}" type="datetime1">
              <a:rPr lang="tr-TR" smtClean="0">
                <a:solidFill>
                  <a:srgbClr val="006699"/>
                </a:solidFill>
              </a:rPr>
              <a:t>24.09.2021</a:t>
            </a:fld>
            <a:endParaRPr lang="tr-TR">
              <a:solidFill>
                <a:srgbClr val="006699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>
                <a:solidFill>
                  <a:srgbClr val="006699"/>
                </a:solidFill>
              </a:rPr>
              <a:t>Eyyübiye Rehberlik ve Araştırma Merkezi</a:t>
            </a:r>
            <a:endParaRPr lang="tr-TR">
              <a:solidFill>
                <a:srgbClr val="006699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26648-53DE-4842-ADA2-D4EEF1E8732D}" type="slidenum">
              <a:rPr lang="tr-TR">
                <a:solidFill>
                  <a:srgbClr val="006699"/>
                </a:solidFill>
              </a:rPr>
              <a:pPr/>
              <a:t>‹#›</a:t>
            </a:fld>
            <a:endParaRPr 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0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59EF2D-5344-41FB-A1DA-4ADECD189055}" type="datetime1">
              <a:rPr lang="tr-TR" smtClean="0">
                <a:solidFill>
                  <a:srgbClr val="006699"/>
                </a:solidFill>
              </a:rPr>
              <a:t>24.09.2021</a:t>
            </a:fld>
            <a:endParaRPr lang="tr-TR">
              <a:solidFill>
                <a:srgbClr val="006699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>
                <a:solidFill>
                  <a:srgbClr val="006699"/>
                </a:solidFill>
              </a:rPr>
              <a:t>Eyyübiye Rehberlik ve Araştırma Merkezi</a:t>
            </a:r>
            <a:endParaRPr lang="tr-TR">
              <a:solidFill>
                <a:srgbClr val="006699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7F638-2CDF-440A-8494-A2C71BA121AF}" type="slidenum">
              <a:rPr lang="tr-TR">
                <a:solidFill>
                  <a:srgbClr val="006699"/>
                </a:solidFill>
              </a:rPr>
              <a:pPr/>
              <a:t>‹#›</a:t>
            </a:fld>
            <a:endParaRPr 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4C69F9-33DC-44F5-8FF7-EEBE8F24E155}" type="datetime1">
              <a:rPr lang="tr-TR" smtClean="0">
                <a:solidFill>
                  <a:srgbClr val="006699"/>
                </a:solidFill>
              </a:rPr>
              <a:t>24.09.2021</a:t>
            </a:fld>
            <a:endParaRPr lang="tr-TR">
              <a:solidFill>
                <a:srgbClr val="006699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>
                <a:solidFill>
                  <a:srgbClr val="006699"/>
                </a:solidFill>
              </a:rPr>
              <a:t>Eyyübiye Rehberlik ve Araştırma Merkezi</a:t>
            </a:r>
            <a:endParaRPr lang="tr-TR">
              <a:solidFill>
                <a:srgbClr val="006699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AA6C6-CBB1-4548-A53E-25B78058BA63}" type="slidenum">
              <a:rPr lang="tr-TR">
                <a:solidFill>
                  <a:srgbClr val="006699"/>
                </a:solidFill>
              </a:rPr>
              <a:pPr/>
              <a:t>‹#›</a:t>
            </a:fld>
            <a:endParaRPr 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737100-7F24-4D95-A8D0-52D4DEEAD984}" type="datetime1">
              <a:rPr lang="tr-TR" smtClean="0">
                <a:solidFill>
                  <a:srgbClr val="006699"/>
                </a:solidFill>
              </a:rPr>
              <a:t>24.09.2021</a:t>
            </a:fld>
            <a:endParaRPr lang="tr-TR">
              <a:solidFill>
                <a:srgbClr val="006699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>
                <a:solidFill>
                  <a:srgbClr val="006699"/>
                </a:solidFill>
              </a:rPr>
              <a:t>Eyyübiye Rehberlik ve Araştırma Merkezi</a:t>
            </a:r>
            <a:endParaRPr lang="tr-TR">
              <a:solidFill>
                <a:srgbClr val="006699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E01A5-A6E0-4966-A6FD-8F3E9C9E63B2}" type="slidenum">
              <a:rPr lang="tr-TR">
                <a:solidFill>
                  <a:srgbClr val="006699"/>
                </a:solidFill>
              </a:rPr>
              <a:pPr/>
              <a:t>‹#›</a:t>
            </a:fld>
            <a:endParaRPr 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9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77B3D6F-80BF-4C4E-8F28-862D0E6FFB27}" type="datetime1">
              <a:rPr lang="tr-TR" smtClean="0">
                <a:solidFill>
                  <a:srgbClr val="006699"/>
                </a:solidFill>
              </a:rPr>
              <a:t>24.09.2021</a:t>
            </a:fld>
            <a:endParaRPr lang="tr-TR">
              <a:solidFill>
                <a:srgbClr val="006699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>
                <a:solidFill>
                  <a:srgbClr val="006699"/>
                </a:solidFill>
              </a:rPr>
              <a:t>Eyyübiye Rehberlik ve Araştırma Merkezi</a:t>
            </a:r>
            <a:endParaRPr lang="tr-TR">
              <a:solidFill>
                <a:srgbClr val="006699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D700966-4294-4CF9-A9F1-6413B8CE8917}" type="slidenum">
              <a:rPr lang="tr-TR">
                <a:solidFill>
                  <a:srgbClr val="006699"/>
                </a:solidFill>
              </a:rPr>
              <a:pPr/>
              <a:t>‹#›</a:t>
            </a:fld>
            <a:endParaRPr 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FA1F523-1A7A-4A60-BCB3-445B4FE215B9}" type="datetime1">
              <a:rPr lang="tr-TR" smtClean="0">
                <a:solidFill>
                  <a:srgbClr val="006699"/>
                </a:solidFill>
              </a:rPr>
              <a:t>24.09.2021</a:t>
            </a:fld>
            <a:endParaRPr lang="tr-TR">
              <a:solidFill>
                <a:srgbClr val="006699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>
                <a:solidFill>
                  <a:srgbClr val="006699"/>
                </a:solidFill>
              </a:rPr>
              <a:t>Eyyübiye Rehberlik ve Araştırma Merkezi</a:t>
            </a:r>
            <a:endParaRPr lang="tr-TR">
              <a:solidFill>
                <a:srgbClr val="006699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1A375A-6CF0-418E-8A95-64E7054B95D0}" type="slidenum">
              <a:rPr lang="tr-TR">
                <a:solidFill>
                  <a:srgbClr val="006699"/>
                </a:solidFill>
              </a:rPr>
              <a:pPr/>
              <a:t>‹#›</a:t>
            </a:fld>
            <a:endParaRPr 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Başlık, Metin ve Medya Kli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dya Yer Tutucusu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E94D9B-8420-4467-BD3A-4029AAA2C724}" type="datetime1">
              <a:rPr lang="tr-TR" smtClean="0">
                <a:solidFill>
                  <a:srgbClr val="006699"/>
                </a:solidFill>
              </a:rPr>
              <a:t>24.09.2021</a:t>
            </a:fld>
            <a:endParaRPr lang="tr-TR">
              <a:solidFill>
                <a:srgbClr val="006699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>
                <a:solidFill>
                  <a:srgbClr val="006699"/>
                </a:solidFill>
              </a:rPr>
              <a:t>Eyyübiye Rehberlik ve Araştırma Merkezi</a:t>
            </a:r>
            <a:endParaRPr lang="tr-TR">
              <a:solidFill>
                <a:srgbClr val="006699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923D1C8-0BFD-445B-B0AF-C2C2FAD9E44B}" type="slidenum">
              <a:rPr lang="tr-TR">
                <a:solidFill>
                  <a:srgbClr val="006699"/>
                </a:solidFill>
              </a:rPr>
              <a:pPr/>
              <a:t>‹#›</a:t>
            </a:fld>
            <a:endParaRPr 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ED217-1C50-45E2-9D47-AFCEAFCFC341}" type="datetime1">
              <a:rPr lang="tr-TR" smtClean="0"/>
              <a:t>24.09.2021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Eyyübiye Rehberlik ve Araştırma Merkezi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B4CF-E28C-4ABA-9D9B-702309A6D29F}" type="datetime1">
              <a:rPr lang="tr-TR" smtClean="0"/>
              <a:t>24.09.2021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Eyyübiye Rehberlik ve Araştırma Merkezi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6DE2-DB47-4E22-843D-0CB3B2B63BD9}" type="datetime1">
              <a:rPr lang="tr-TR" smtClean="0"/>
              <a:t>24.09.2021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Eyyübiye Rehberlik ve Araştırma Merkezi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82E9-6726-4B02-BBB6-4B1F75D66CCD}" type="datetime1">
              <a:rPr lang="tr-TR" smtClean="0"/>
              <a:t>24.09.2021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Eyyübiye Rehberlik ve Araştırma Merkezi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C214-8242-455F-993A-2C340B7F3DC1}" type="datetime1">
              <a:rPr lang="tr-TR" smtClean="0"/>
              <a:t>24.09.2021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Eyyübiye Rehberlik ve Araştırma Merkezi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3D44C-A714-454B-B9A5-48A75F846125}" type="datetime1">
              <a:rPr lang="tr-TR" smtClean="0"/>
              <a:t>24.09.2021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Eyyübiye Rehberlik ve Araştırma Merkezi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Yuvarlatılmış Dikdörtge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52B2201-BD82-4E6F-8CE1-316D313E3977}" type="datetime1">
              <a:rPr lang="tr-TR" smtClean="0">
                <a:solidFill>
                  <a:srgbClr val="646B86"/>
                </a:solidFill>
              </a:rPr>
              <a:t>24.09.2021</a:t>
            </a:fld>
            <a:endParaRPr lang="tr-TR">
              <a:solidFill>
                <a:srgbClr val="646B86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smtClean="0">
                <a:solidFill>
                  <a:srgbClr val="646B86"/>
                </a:solidFill>
              </a:rPr>
              <a:t>Eyyübiye Rehberlik ve Araştırma Merkezi</a:t>
            </a:r>
            <a:endParaRPr lang="tr-TR">
              <a:solidFill>
                <a:srgbClr val="646B86"/>
              </a:solidFill>
            </a:endParaRP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78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43D5-4361-441D-A7F2-47A22238EC0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24.09.2021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Eyyübiye Rehberlik ve Araştırma Merkezi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4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7065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grpSp>
          <p:nvGrpSpPr>
            <p:cNvPr id="70660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7066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66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66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7066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grpSp>
          <p:nvGrpSpPr>
            <p:cNvPr id="7066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7066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66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66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66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67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grpSp>
            <p:nvGrpSpPr>
              <p:cNvPr id="7067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7067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tr-TR" sz="4400" b="1">
                    <a:solidFill>
                      <a:srgbClr val="0000FF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7067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tr-TR" sz="4400" b="1">
                    <a:solidFill>
                      <a:srgbClr val="0000FF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7067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tr-TR" sz="4400" b="1">
                    <a:solidFill>
                      <a:srgbClr val="0000FF"/>
                    </a:solidFill>
                    <a:latin typeface="Arial Black" pitchFamily="34" charset="0"/>
                  </a:endParaRPr>
                </a:p>
              </p:txBody>
            </p:sp>
          </p:grpSp>
        </p:grpSp>
        <p:grpSp>
          <p:nvGrpSpPr>
            <p:cNvPr id="70675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70676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677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67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7067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706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6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6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70683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7068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68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068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</a:pPr>
                <a:endParaRPr lang="tr-TR" sz="4400" b="1">
                  <a:solidFill>
                    <a:srgbClr val="0000FF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7068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068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068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069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069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069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069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069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069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069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069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069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069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  <p:sp>
          <p:nvSpPr>
            <p:cNvPr id="7070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tr-TR" sz="4400" b="1">
                <a:solidFill>
                  <a:srgbClr val="0000FF"/>
                </a:solidFill>
                <a:latin typeface="Arial Black" pitchFamily="34" charset="0"/>
              </a:endParaRPr>
            </a:p>
          </p:txBody>
        </p:sp>
      </p:grpSp>
      <p:sp>
        <p:nvSpPr>
          <p:cNvPr id="7070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7070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7070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fld id="{9726A91D-C193-48EF-B92C-E50C16B98A1D}" type="datetime1">
              <a:rPr lang="tr-TR" smtClean="0">
                <a:solidFill>
                  <a:srgbClr val="006699"/>
                </a:solidFill>
              </a:rPr>
              <a:t>24.09.2021</a:t>
            </a:fld>
            <a:endParaRPr lang="tr-TR">
              <a:solidFill>
                <a:srgbClr val="006699"/>
              </a:solidFill>
            </a:endParaRPr>
          </a:p>
        </p:txBody>
      </p:sp>
      <p:sp>
        <p:nvSpPr>
          <p:cNvPr id="7070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tr-TR" smtClean="0">
                <a:solidFill>
                  <a:srgbClr val="006699"/>
                </a:solidFill>
              </a:rPr>
              <a:t>Eyyübiye Rehberlik ve Araştırma Merkezi</a:t>
            </a:r>
            <a:endParaRPr lang="tr-TR">
              <a:solidFill>
                <a:srgbClr val="006699"/>
              </a:solidFill>
            </a:endParaRPr>
          </a:p>
        </p:txBody>
      </p:sp>
      <p:sp>
        <p:nvSpPr>
          <p:cNvPr id="7070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fld id="{FEB487AB-062A-4253-ACCE-A2E00631FF15}" type="slidenum">
              <a:rPr lang="tr-TR">
                <a:solidFill>
                  <a:srgbClr val="006699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tr-TR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9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0.png"/><Relationship Id="rId5" Type="http://schemas.openxmlformats.org/officeDocument/2006/relationships/audio" Target="../media/audio8.wav"/><Relationship Id="rId10" Type="http://schemas.openxmlformats.org/officeDocument/2006/relationships/image" Target="../media/image19.gif"/><Relationship Id="rId4" Type="http://schemas.openxmlformats.org/officeDocument/2006/relationships/audio" Target="../media/audio7.wav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784976" cy="40324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  <a:softEdge rad="12700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048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Yuvarlatılmış Dikdörtgen"/>
          <p:cNvSpPr/>
          <p:nvPr/>
        </p:nvSpPr>
        <p:spPr>
          <a:xfrm>
            <a:off x="4139952" y="1772816"/>
            <a:ext cx="3888432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19049">
                    <a:lumMod val="50000"/>
                  </a:srgbClr>
                </a:solidFill>
              </a:rPr>
              <a:t>ALGI</a:t>
            </a:r>
            <a:endParaRPr lang="tr-TR" sz="2400" dirty="0">
              <a:solidFill>
                <a:srgbClr val="D19049">
                  <a:lumMod val="50000"/>
                </a:srgbClr>
              </a:solidFill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4139952" y="4221088"/>
            <a:ext cx="3888432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19049">
                    <a:lumMod val="50000"/>
                  </a:srgbClr>
                </a:solidFill>
              </a:rPr>
              <a:t>KÜLTÜR</a:t>
            </a:r>
            <a:endParaRPr lang="tr-TR" sz="2400" dirty="0">
              <a:solidFill>
                <a:srgbClr val="D19049">
                  <a:lumMod val="50000"/>
                </a:srgbClr>
              </a:solidFill>
            </a:endParaRPr>
          </a:p>
        </p:txBody>
      </p:sp>
      <p:sp>
        <p:nvSpPr>
          <p:cNvPr id="11" name="10 Yuvarlatılmış Dikdörtgen"/>
          <p:cNvSpPr/>
          <p:nvPr/>
        </p:nvSpPr>
        <p:spPr>
          <a:xfrm>
            <a:off x="4139952" y="476672"/>
            <a:ext cx="3888432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19049">
                    <a:lumMod val="50000"/>
                  </a:srgbClr>
                </a:solidFill>
              </a:rPr>
              <a:t>KİŞİ ÖZELLİKLERİ</a:t>
            </a:r>
            <a:endParaRPr lang="tr-TR" sz="2400" dirty="0">
              <a:solidFill>
                <a:srgbClr val="D19049">
                  <a:lumMod val="50000"/>
                </a:srgbClr>
              </a:solidFill>
            </a:endParaRPr>
          </a:p>
        </p:txBody>
      </p:sp>
      <p:sp>
        <p:nvSpPr>
          <p:cNvPr id="12" name="11 Yuvarlatılmış Dikdörtgen"/>
          <p:cNvSpPr/>
          <p:nvPr/>
        </p:nvSpPr>
        <p:spPr>
          <a:xfrm>
            <a:off x="4139952" y="2996952"/>
            <a:ext cx="3888432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19049">
                    <a:lumMod val="50000"/>
                  </a:srgbClr>
                </a:solidFill>
              </a:rPr>
              <a:t>DUYGU</a:t>
            </a:r>
            <a:endParaRPr lang="tr-TR" sz="2400" dirty="0">
              <a:solidFill>
                <a:srgbClr val="D19049">
                  <a:lumMod val="50000"/>
                </a:srgbClr>
              </a:solidFill>
            </a:endParaRPr>
          </a:p>
        </p:txBody>
      </p:sp>
      <p:sp>
        <p:nvSpPr>
          <p:cNvPr id="13" name="12 Yuvarlatılmış Dikdörtgen"/>
          <p:cNvSpPr/>
          <p:nvPr/>
        </p:nvSpPr>
        <p:spPr>
          <a:xfrm>
            <a:off x="4139952" y="5517232"/>
            <a:ext cx="3888432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D19049">
                    <a:lumMod val="50000"/>
                  </a:srgbClr>
                </a:solidFill>
              </a:rPr>
              <a:t>FİZİKSEL ÇEVRE</a:t>
            </a:r>
            <a:endParaRPr lang="tr-TR" sz="2400" dirty="0">
              <a:solidFill>
                <a:srgbClr val="D19049">
                  <a:lumMod val="50000"/>
                </a:srgbClr>
              </a:solidFill>
            </a:endParaRPr>
          </a:p>
        </p:txBody>
      </p:sp>
      <p:sp>
        <p:nvSpPr>
          <p:cNvPr id="14" name="13 Yuvarlatılmış Dikdörtgen"/>
          <p:cNvSpPr/>
          <p:nvPr/>
        </p:nvSpPr>
        <p:spPr>
          <a:xfrm>
            <a:off x="395536" y="1340768"/>
            <a:ext cx="3240360" cy="36724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</a:rPr>
              <a:t>KİŞİLER ARASI İLETİŞİMİ ETKİLEYEN TEMEL FAKTÖRLER</a:t>
            </a:r>
            <a:endParaRPr lang="tr-TR" sz="2800" b="1" dirty="0">
              <a:solidFill>
                <a:srgbClr val="002060"/>
              </a:solidFill>
            </a:endParaRPr>
          </a:p>
        </p:txBody>
      </p:sp>
      <p:cxnSp>
        <p:nvCxnSpPr>
          <p:cNvPr id="17" name="16 Düz Bağlayıcı"/>
          <p:cNvCxnSpPr/>
          <p:nvPr/>
        </p:nvCxnSpPr>
        <p:spPr>
          <a:xfrm>
            <a:off x="3851920" y="980728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Düz Bağlayıcı"/>
          <p:cNvCxnSpPr/>
          <p:nvPr/>
        </p:nvCxnSpPr>
        <p:spPr>
          <a:xfrm>
            <a:off x="3851920" y="98072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Düz Bağlayıcı"/>
          <p:cNvCxnSpPr/>
          <p:nvPr/>
        </p:nvCxnSpPr>
        <p:spPr>
          <a:xfrm>
            <a:off x="3851920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Bağlayıcı"/>
          <p:cNvCxnSpPr/>
          <p:nvPr/>
        </p:nvCxnSpPr>
        <p:spPr>
          <a:xfrm>
            <a:off x="3851920" y="342900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Düz Bağlayıcı"/>
          <p:cNvCxnSpPr/>
          <p:nvPr/>
        </p:nvCxnSpPr>
        <p:spPr>
          <a:xfrm>
            <a:off x="3851920" y="465313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Düz Bağlayıcı"/>
          <p:cNvCxnSpPr/>
          <p:nvPr/>
        </p:nvCxnSpPr>
        <p:spPr>
          <a:xfrm>
            <a:off x="3851920" y="59492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048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4283968" y="1484784"/>
            <a:ext cx="4536797" cy="4752528"/>
          </a:xfrm>
          <a:solidFill>
            <a:srgbClr val="99FF33">
              <a:alpha val="30980"/>
            </a:srgbClr>
          </a:solidFill>
          <a:ln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/>
              <a:t>Kişiler arasında meydana gelen çatışmaların en sık görülen nedeni zayıf </a:t>
            </a:r>
            <a:r>
              <a:rPr lang="tr-TR" dirty="0" smtClean="0"/>
              <a:t>iletişimdir. İnsanlar </a:t>
            </a:r>
            <a:r>
              <a:rPr lang="tr-TR" dirty="0"/>
              <a:t>gün içinde uyanık olduğu sürenin yaklaşık %70’ini iletişim kurarak (yazarak, okuyarak, konuşarak ve dinleyerek) geçirmekte olduklarından başarılı bir grup performansının önündeki en büyük engellerden biri “etkin iletişim eksikliği</a:t>
            </a:r>
            <a:r>
              <a:rPr lang="tr-TR" dirty="0" smtClean="0"/>
              <a:t>” </a:t>
            </a:r>
            <a:r>
              <a:rPr lang="tr-TR" dirty="0" err="1" smtClean="0"/>
              <a:t>dir</a:t>
            </a:r>
            <a:r>
              <a:rPr lang="tr-TR" dirty="0"/>
              <a:t>.</a:t>
            </a: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611560" y="188640"/>
            <a:ext cx="8209206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rgbClr val="8C7B70">
                    <a:lumMod val="75000"/>
                  </a:srgbClr>
                </a:solidFill>
              </a:rPr>
              <a:t>İletişim Engelleri</a:t>
            </a:r>
            <a:endParaRPr lang="tr-TR" b="1" dirty="0">
              <a:solidFill>
                <a:srgbClr val="8C7B70">
                  <a:lumMod val="75000"/>
                </a:srgbClr>
              </a:solidFill>
            </a:endParaRPr>
          </a:p>
        </p:txBody>
      </p:sp>
      <p:pic>
        <p:nvPicPr>
          <p:cNvPr id="5122" name="Picture 2" descr="iletiÅim engeli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810000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0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chemeClr val="accent4">
                    <a:lumMod val="75000"/>
                  </a:schemeClr>
                </a:solidFill>
              </a:rPr>
              <a:t>İletişim Engelleri</a:t>
            </a:r>
            <a:endParaRPr lang="tr-T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3672408" cy="39604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Filtreleme </a:t>
            </a:r>
          </a:p>
          <a:p>
            <a:r>
              <a:rPr lang="tr-TR" dirty="0" smtClean="0"/>
              <a:t>Algıda seçicilik</a:t>
            </a:r>
          </a:p>
          <a:p>
            <a:r>
              <a:rPr lang="tr-TR" dirty="0" smtClean="0"/>
              <a:t>Duygular</a:t>
            </a:r>
          </a:p>
          <a:p>
            <a:r>
              <a:rPr lang="tr-TR" dirty="0" smtClean="0"/>
              <a:t>Kullanılan dil</a:t>
            </a:r>
          </a:p>
          <a:p>
            <a:r>
              <a:rPr lang="tr-TR" dirty="0" smtClean="0"/>
              <a:t>Aşırı bilgi yüklemesi</a:t>
            </a:r>
          </a:p>
          <a:p>
            <a:r>
              <a:rPr lang="tr-TR" dirty="0" smtClean="0"/>
              <a:t>Fiziksel faktörler</a:t>
            </a:r>
          </a:p>
          <a:p>
            <a:r>
              <a:rPr lang="tr-TR" dirty="0" smtClean="0"/>
              <a:t>Kültürel faktörler</a:t>
            </a:r>
          </a:p>
          <a:p>
            <a:r>
              <a:rPr lang="tr-TR" dirty="0" smtClean="0"/>
              <a:t>Mesaj verme şekli</a:t>
            </a:r>
          </a:p>
          <a:p>
            <a:endParaRPr lang="tr-T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91874"/>
            <a:ext cx="3781842" cy="1944216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781842" cy="2003698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İletişimi Geliştirme Yöntemleri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969043" y="3933056"/>
            <a:ext cx="7772400" cy="19442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tr-TR" dirty="0" smtClean="0"/>
              <a:t>İletişim engellerinin aşılması ve iletişimi geliştirmek öncelikle iletişime engel olan unsurların ortadan kaldırılması ile mümkün olmaktadır.</a:t>
            </a:r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43577"/>
            <a:ext cx="756084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39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755576" y="188640"/>
            <a:ext cx="7992888" cy="2160240"/>
          </a:xfrm>
          <a:solidFill>
            <a:srgbClr val="FF99FF">
              <a:alpha val="21961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600" i="1" dirty="0" smtClean="0">
                <a:solidFill>
                  <a:srgbClr val="7030A0"/>
                </a:solidFill>
              </a:rPr>
              <a:t>Etkin bir iletişimden söz edebilmek ve de iletişimi geliştirmek için gerekli olan önemli noktalar şu şekilde ifade edilebilir:</a:t>
            </a:r>
          </a:p>
          <a:p>
            <a:endParaRPr lang="tr-TR" sz="3200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21898"/>
              </p:ext>
            </p:extLst>
          </p:nvPr>
        </p:nvGraphicFramePr>
        <p:xfrm>
          <a:off x="899592" y="2564904"/>
          <a:ext cx="7883236" cy="36004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883236"/>
              </a:tblGrid>
              <a:tr h="3600400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Uygun dil seçmek</a:t>
                      </a:r>
                    </a:p>
                    <a:p>
                      <a:pPr marL="457200" indent="-45720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Açık ve doğru mesaj vermek</a:t>
                      </a:r>
                    </a:p>
                    <a:p>
                      <a:pPr marL="457200" indent="-45720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Saygı duymak, güven vermek</a:t>
                      </a:r>
                    </a:p>
                    <a:p>
                      <a:pPr marL="457200" indent="-45720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Göz teması sağlamak</a:t>
                      </a:r>
                    </a:p>
                    <a:p>
                      <a:pPr marL="457200" indent="-45720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Beden diline dikkat etmek</a:t>
                      </a:r>
                      <a:endParaRPr lang="tr-TR" sz="2800" dirty="0">
                        <a:solidFill>
                          <a:srgbClr val="00B0F0"/>
                        </a:solidFill>
                      </a:endParaRPr>
                    </a:p>
                    <a:p>
                      <a:pPr marL="457200" indent="-45720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İki yönlü iletişim kurmak</a:t>
                      </a:r>
                    </a:p>
                    <a:p>
                      <a:pPr marL="457200" indent="-45720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Geri bildirimde bulunmak</a:t>
                      </a:r>
                    </a:p>
                    <a:p>
                      <a:pPr marL="457200" indent="-45720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Dinlemeyi öğrenmek</a:t>
                      </a:r>
                    </a:p>
                    <a:p>
                      <a:pPr marL="457200" indent="-457200">
                        <a:lnSpc>
                          <a:spcPct val="90000"/>
                        </a:lnSpc>
                        <a:buFont typeface="Arial" pitchFamily="34" charset="0"/>
                        <a:buChar char="•"/>
                        <a:defRPr/>
                      </a:pPr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Empati kurmak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4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EMPATİ </a:t>
            </a: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467544" y="1556792"/>
            <a:ext cx="8204448" cy="20882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tr-TR" sz="10400" dirty="0" smtClean="0">
                <a:solidFill>
                  <a:schemeClr val="accent3">
                    <a:lumMod val="50000"/>
                  </a:schemeClr>
                </a:solidFill>
              </a:rPr>
              <a:t>Empati</a:t>
            </a:r>
            <a:r>
              <a:rPr lang="tr-TR" sz="10400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tr-TR" sz="10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tr-TR" sz="10400" dirty="0">
                <a:solidFill>
                  <a:schemeClr val="accent3">
                    <a:lumMod val="50000"/>
                  </a:schemeClr>
                </a:solidFill>
              </a:rPr>
              <a:t>karşımızdaki kişinin duygularının yoğunluğunu ve anlatımını algılama </a:t>
            </a:r>
            <a:r>
              <a:rPr lang="tr-TR" sz="10400" dirty="0" smtClean="0">
                <a:solidFill>
                  <a:schemeClr val="accent3">
                    <a:lumMod val="50000"/>
                  </a:schemeClr>
                </a:solidFill>
              </a:rPr>
              <a:t>yeteneğidir. </a:t>
            </a:r>
            <a:r>
              <a:rPr lang="tr-TR" sz="10400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tr-TR" sz="10400" dirty="0" smtClean="0">
                <a:solidFill>
                  <a:schemeClr val="accent3">
                    <a:lumMod val="50000"/>
                  </a:schemeClr>
                </a:solidFill>
              </a:rPr>
              <a:t>ir </a:t>
            </a:r>
            <a:r>
              <a:rPr lang="tr-TR" sz="10400" dirty="0">
                <a:solidFill>
                  <a:schemeClr val="accent3">
                    <a:lumMod val="50000"/>
                  </a:schemeClr>
                </a:solidFill>
              </a:rPr>
              <a:t>kişinin kendisini karşısındaki kişinin yerine koyarak olaylara onun bakış açısıyla bakması, o kişinin duygularını ve düşüncelerini doğru olarak anlaması, hissetmesi ve bu durumu </a:t>
            </a:r>
            <a:r>
              <a:rPr lang="tr-TR" sz="10400" dirty="0" smtClean="0">
                <a:solidFill>
                  <a:schemeClr val="accent3">
                    <a:lumMod val="50000"/>
                  </a:schemeClr>
                </a:solidFill>
              </a:rPr>
              <a:t>ona</a:t>
            </a:r>
          </a:p>
          <a:p>
            <a:pPr marL="0" indent="0">
              <a:buNone/>
            </a:pPr>
            <a:r>
              <a:rPr lang="tr-TR" sz="10400" dirty="0" smtClean="0">
                <a:solidFill>
                  <a:schemeClr val="accent3">
                    <a:lumMod val="50000"/>
                  </a:schemeClr>
                </a:solidFill>
              </a:rPr>
              <a:t> iletmesi sürecidir</a:t>
            </a:r>
            <a:r>
              <a:rPr lang="tr-TR" sz="104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tr-TR" dirty="0"/>
              <a:t/>
            </a:r>
            <a:br>
              <a:rPr lang="tr-TR" dirty="0"/>
            </a:br>
            <a:endParaRPr lang="tr-TR" dirty="0">
              <a:solidFill>
                <a:srgbClr val="00B05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6696744" cy="2482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DİNLEME SANATI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99592" y="1442269"/>
            <a:ext cx="7772400" cy="1770707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sz="2800" dirty="0">
                <a:solidFill>
                  <a:srgbClr val="C00000"/>
                </a:solidFill>
              </a:rPr>
              <a:t>“Doğuştan iyi dinleyici olanların sayısı azdır. İyi bir dinleyici olabilmek için bilinçli bir çabanın olması ve yeni beceriler öğrenilmeye çalışılması gerekir.”    </a:t>
            </a:r>
            <a:r>
              <a:rPr lang="tr-TR" sz="2800" dirty="0">
                <a:latin typeface="Comic Sans MS" pitchFamily="66" charset="0"/>
              </a:rPr>
              <a:t>	</a:t>
            </a:r>
            <a:r>
              <a:rPr lang="tr-TR" sz="2800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Doğan </a:t>
            </a:r>
            <a:r>
              <a:rPr lang="tr-TR" sz="2800" b="1" i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Cüceloğlu</a:t>
            </a:r>
            <a:endParaRPr lang="tr-TR" sz="2800" b="1" i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30382"/>
            <a:ext cx="7704856" cy="27657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339966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603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51920" y="1628800"/>
            <a:ext cx="4845224" cy="41330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tr-TR" dirty="0">
                <a:solidFill>
                  <a:srgbClr val="444444"/>
                </a:solidFill>
                <a:latin typeface="Open Sans"/>
              </a:rPr>
              <a:t>Etkin dinleme, bir başkasına saygı gösterildiğini iletir ve sağlam bir ilişkinin kurulmasına yardımcı olur. Etkin dinleme, söylenilen içeriğin anlamının ve içinde bulunulan duygu durumunun bir bütün olarak kavranmaya çalışılmasının </a:t>
            </a:r>
            <a:r>
              <a:rPr lang="tr-TR" dirty="0" smtClean="0">
                <a:solidFill>
                  <a:srgbClr val="444444"/>
                </a:solidFill>
                <a:latin typeface="Open Sans"/>
              </a:rPr>
              <a:t>yanı sıra</a:t>
            </a:r>
            <a:r>
              <a:rPr lang="tr-TR" dirty="0">
                <a:solidFill>
                  <a:srgbClr val="444444"/>
                </a:solidFill>
                <a:latin typeface="Open Sans"/>
              </a:rPr>
              <a:t>, bunun dinleyiciye sözel ve sözel olmayan mesajlarla iletilmesidir.</a:t>
            </a:r>
            <a:endParaRPr lang="tr-TR" dirty="0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60432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DİNLEME SANATI</a:t>
            </a:r>
            <a:endParaRPr lang="tr-TR" b="1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2" y="1916832"/>
            <a:ext cx="316835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19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52128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800" b="1" dirty="0"/>
              <a:t>İYİ BİR DİNLEYİCİNİN ÖZELLİKLERİ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781128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SÖZ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KESMEZ.</a:t>
            </a: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YARGILAMAZ.</a:t>
            </a: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KARŞILIK VERMEDEN ÖNCE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DÜŞÜNÜR.</a:t>
            </a: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YÜZÜ KONUŞANA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DÖNÜKTÜR.</a:t>
            </a: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KONUŞANI İŞİTEBİLECEĞİ UZAKLIKTA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DURUR.</a:t>
            </a: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SÖZEL O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LMAYAN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MESAJLARI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GÖZLER.</a:t>
            </a: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2800">
                <a:solidFill>
                  <a:schemeClr val="accent6">
                    <a:lumMod val="75000"/>
                  </a:schemeClr>
                </a:solidFill>
              </a:rPr>
              <a:t>NE </a:t>
            </a:r>
            <a:r>
              <a:rPr lang="tr-TR" sz="2800" smtClean="0">
                <a:solidFill>
                  <a:schemeClr val="accent6">
                    <a:lumMod val="75000"/>
                  </a:schemeClr>
                </a:solidFill>
              </a:rPr>
              <a:t>DENİLDİĞİNE ODAKLANIR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DİNLERKEN NE DİYECEĞİNİN PROVASINI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YAPMAZ.</a:t>
            </a: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SON SÖZÜ SÖYLEME ÇABASINA GİRMEZ.</a:t>
            </a:r>
          </a:p>
        </p:txBody>
      </p:sp>
    </p:spTree>
    <p:extLst>
      <p:ext uri="{BB962C8B-B14F-4D97-AF65-F5344CB8AC3E}">
        <p14:creationId xmlns:p14="http://schemas.microsoft.com/office/powerpoint/2010/main" val="38282689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slı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 autoUpdateAnimBg="0"/>
      <p:bldP spid="31747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283968" y="836712"/>
            <a:ext cx="4546848" cy="4752528"/>
          </a:xfrm>
          <a:solidFill>
            <a:schemeClr val="tx1">
              <a:lumMod val="65000"/>
              <a:lumOff val="3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tr-TR" sz="6000" dirty="0" smtClean="0">
                <a:solidFill>
                  <a:srgbClr val="FFCCFF"/>
                </a:solidFill>
              </a:rPr>
              <a:t>“</a:t>
            </a:r>
            <a:r>
              <a:rPr lang="tr-TR" sz="6000" b="1" dirty="0">
                <a:solidFill>
                  <a:srgbClr val="FFCCFF"/>
                </a:solidFill>
              </a:rPr>
              <a:t>Sen</a:t>
            </a:r>
            <a:r>
              <a:rPr lang="tr-TR" sz="6000" dirty="0">
                <a:solidFill>
                  <a:srgbClr val="FFCCFF"/>
                </a:solidFill>
              </a:rPr>
              <a:t>” </a:t>
            </a:r>
            <a:r>
              <a:rPr lang="tr-TR" sz="5400" b="1" dirty="0">
                <a:solidFill>
                  <a:srgbClr val="FFCCFF"/>
                </a:solidFill>
              </a:rPr>
              <a:t>yerine </a:t>
            </a:r>
            <a:br>
              <a:rPr lang="tr-TR" sz="5400" b="1" dirty="0">
                <a:solidFill>
                  <a:srgbClr val="FFCCFF"/>
                </a:solidFill>
              </a:rPr>
            </a:br>
            <a:r>
              <a:rPr lang="tr-TR" sz="7200" b="1" i="1" u="sng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“Ben”</a:t>
            </a:r>
            <a:r>
              <a:rPr lang="tr-TR" sz="7200" b="1" dirty="0">
                <a:solidFill>
                  <a:srgbClr val="FFCCFF"/>
                </a:solidFill>
              </a:rPr>
              <a:t> </a:t>
            </a:r>
            <a:r>
              <a:rPr lang="tr-TR" sz="5400" b="1" dirty="0">
                <a:solidFill>
                  <a:srgbClr val="FFCCFF"/>
                </a:solidFill>
              </a:rPr>
              <a:t>mesajları </a:t>
            </a:r>
            <a:r>
              <a:rPr lang="tr-TR" sz="5400" b="1" dirty="0" smtClean="0">
                <a:solidFill>
                  <a:srgbClr val="FFCCFF"/>
                </a:solidFill>
              </a:rPr>
              <a:t>kullanılmalıdır!</a:t>
            </a:r>
            <a:endParaRPr lang="tr-TR" sz="6000" b="1" dirty="0">
              <a:solidFill>
                <a:srgbClr val="FFCCFF"/>
              </a:solidFill>
            </a:endParaRPr>
          </a:p>
          <a:p>
            <a:endParaRPr lang="tr-TR" dirty="0"/>
          </a:p>
        </p:txBody>
      </p:sp>
      <p:graphicFrame>
        <p:nvGraphicFramePr>
          <p:cNvPr id="7" name="Nesne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36063754"/>
              </p:ext>
            </p:extLst>
          </p:nvPr>
        </p:nvGraphicFramePr>
        <p:xfrm>
          <a:off x="467544" y="836712"/>
          <a:ext cx="3672408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lip" r:id="rId4" imgW="2712985" imgH="3310923" progId="MS_ClipArt_Gallery.2">
                  <p:embed/>
                </p:oleObj>
              </mc:Choice>
              <mc:Fallback>
                <p:oleObj name="Clip" r:id="rId4" imgW="2712985" imgH="3310923" progId="MS_ClipArt_Gallery.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836712"/>
                        <a:ext cx="3672408" cy="475252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12405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R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43608" y="3212976"/>
            <a:ext cx="6832848" cy="1600200"/>
          </a:xfrm>
        </p:spPr>
        <p:txBody>
          <a:bodyPr>
            <a:normAutofit/>
          </a:bodyPr>
          <a:lstStyle/>
          <a:p>
            <a:r>
              <a:rPr lang="tr-TR" sz="4800" dirty="0" smtClean="0"/>
              <a:t>ÖĞRETMEN SEMİNERİ</a:t>
            </a:r>
            <a:endParaRPr lang="tr-TR" sz="480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5400" dirty="0" smtClean="0"/>
              <a:t>İLETİŞİM BECERİLERİ</a:t>
            </a:r>
            <a:endParaRPr lang="tr-TR" sz="5400" dirty="0"/>
          </a:p>
        </p:txBody>
      </p:sp>
      <p:pic>
        <p:nvPicPr>
          <p:cNvPr id="7170" name="Picture 2" descr="C:\Users\win10\Desktop\PHOTO-2021-09-24-11-06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5"/>
            <a:ext cx="2878623" cy="28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5446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tr-TR" sz="3600" dirty="0" smtClean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tr-TR" sz="4000" dirty="0" smtClean="0">
                <a:solidFill>
                  <a:srgbClr val="FFC000"/>
                </a:solidFill>
              </a:rPr>
              <a:t>‘Ben dili’</a:t>
            </a:r>
            <a:r>
              <a:rPr lang="tr-TR" sz="4000" dirty="0" smtClean="0"/>
              <a:t> </a:t>
            </a:r>
            <a:r>
              <a:rPr lang="tr-TR" sz="4000" dirty="0">
                <a:solidFill>
                  <a:schemeClr val="tx2">
                    <a:lumMod val="75000"/>
                  </a:schemeClr>
                </a:solidFill>
              </a:rPr>
              <a:t>bireyin olumsuz duygularını karşısındaki kişiye, onu suçlamadan, itham etmeden iletmesidir. </a:t>
            </a:r>
            <a:r>
              <a:rPr lang="tr-TR" sz="4000" dirty="0" smtClean="0">
                <a:solidFill>
                  <a:schemeClr val="tx2">
                    <a:lumMod val="75000"/>
                  </a:schemeClr>
                </a:solidFill>
              </a:rPr>
              <a:t>Ben dilini </a:t>
            </a:r>
            <a:r>
              <a:rPr lang="tr-TR" sz="4000" dirty="0">
                <a:solidFill>
                  <a:schemeClr val="tx2">
                    <a:lumMod val="75000"/>
                  </a:schemeClr>
                </a:solidFill>
              </a:rPr>
              <a:t>kullanan kişi olumsuz duygularını, mesajı alana onu küçültmeksizin iletir. </a:t>
            </a:r>
            <a:r>
              <a:rPr lang="tr-TR" sz="4000" dirty="0">
                <a:solidFill>
                  <a:srgbClr val="FFC000"/>
                </a:solidFill>
              </a:rPr>
              <a:t>‘Sen </a:t>
            </a:r>
            <a:r>
              <a:rPr lang="tr-TR" sz="4000" dirty="0" smtClean="0">
                <a:solidFill>
                  <a:srgbClr val="FFC000"/>
                </a:solidFill>
              </a:rPr>
              <a:t>dili</a:t>
            </a:r>
            <a:r>
              <a:rPr lang="tr-TR" sz="4000" dirty="0">
                <a:solidFill>
                  <a:srgbClr val="FFC000"/>
                </a:solidFill>
              </a:rPr>
              <a:t>’ </a:t>
            </a:r>
            <a:r>
              <a:rPr lang="tr-TR" sz="4000" dirty="0">
                <a:solidFill>
                  <a:schemeClr val="tx2">
                    <a:lumMod val="75000"/>
                  </a:schemeClr>
                </a:solidFill>
              </a:rPr>
              <a:t>ise, bireyin olumsuz duygularını karşısındaki kişiye, </a:t>
            </a:r>
            <a:r>
              <a:rPr lang="tr-TR" sz="4000" dirty="0" smtClean="0">
                <a:solidFill>
                  <a:schemeClr val="tx2">
                    <a:lumMod val="75000"/>
                  </a:schemeClr>
                </a:solidFill>
              </a:rPr>
              <a:t>onu suçlayarak </a:t>
            </a:r>
          </a:p>
          <a:p>
            <a:pPr marL="0" indent="0">
              <a:buNone/>
            </a:pPr>
            <a:r>
              <a:rPr lang="tr-TR" sz="4000" dirty="0" smtClean="0">
                <a:solidFill>
                  <a:schemeClr val="tx2">
                    <a:lumMod val="75000"/>
                  </a:schemeClr>
                </a:solidFill>
              </a:rPr>
              <a:t>iletmesidir</a:t>
            </a:r>
            <a:r>
              <a:rPr lang="tr-TR" sz="4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tr-TR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r-TR" dirty="0">
                <a:solidFill>
                  <a:schemeClr val="tx2">
                    <a:lumMod val="75000"/>
                  </a:schemeClr>
                </a:solidFill>
              </a:rPr>
            </a:b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2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851784"/>
              </p:ext>
            </p:extLst>
          </p:nvPr>
        </p:nvGraphicFramePr>
        <p:xfrm>
          <a:off x="251520" y="332656"/>
          <a:ext cx="8712968" cy="568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5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439500"/>
              </p:ext>
            </p:extLst>
          </p:nvPr>
        </p:nvGraphicFramePr>
        <p:xfrm>
          <a:off x="179388" y="260350"/>
          <a:ext cx="8820150" cy="6120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Bit Eşlem Resmi" r:id="rId3" imgW="6552381" imgH="4210638" progId="Paint.Picture">
                  <p:embed/>
                </p:oleObj>
              </mc:Choice>
              <mc:Fallback>
                <p:oleObj name="Bit Eşlem Resmi" r:id="rId3" imgW="6552381" imgH="42106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60350"/>
                        <a:ext cx="8820150" cy="6120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666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51520" y="620688"/>
            <a:ext cx="8497888" cy="501675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algn="just" eaLnBrk="1" hangingPunct="1">
              <a:buFont typeface="Arial" pitchFamily="34" charset="0"/>
              <a:buChar char="•"/>
            </a:pPr>
            <a:r>
              <a:rPr lang="tr-TR" sz="4000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Sınıftaki öğrenci sayısının kalabalık olması</a:t>
            </a:r>
            <a:r>
              <a:rPr lang="tr-TR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, müfredat </a:t>
            </a:r>
            <a:r>
              <a:rPr lang="tr-TR" sz="4000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programının çok yoğun olması gibi </a:t>
            </a:r>
            <a:r>
              <a:rPr lang="tr-TR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nedenler öğretmenlerin </a:t>
            </a:r>
            <a:r>
              <a:rPr lang="tr-TR" sz="4000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her öğrenci ile birebir ilgilenmesini ve konuşmasını </a:t>
            </a:r>
            <a:r>
              <a:rPr lang="tr-TR" sz="4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zorlaştırmaktadır</a:t>
            </a:r>
            <a:r>
              <a:rPr lang="tr-TR" sz="4000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charset="0"/>
              </a:rPr>
              <a:t>.</a:t>
            </a:r>
          </a:p>
          <a:p>
            <a:pPr marL="571500" indent="-571500" algn="just" eaLnBrk="1" hangingPunct="1">
              <a:buFont typeface="Arial" pitchFamily="34" charset="0"/>
              <a:buChar char="•"/>
            </a:pPr>
            <a:r>
              <a:rPr lang="tr-TR" sz="4000" dirty="0">
                <a:solidFill>
                  <a:srgbClr val="00B050"/>
                </a:solidFill>
                <a:latin typeface="+mn-lt"/>
                <a:cs typeface="Arial" charset="0"/>
              </a:rPr>
              <a:t>Ayrıca her öğrenci</a:t>
            </a:r>
            <a:r>
              <a:rPr lang="tr-TR" sz="4000" dirty="0" smtClean="0">
                <a:solidFill>
                  <a:srgbClr val="00B050"/>
                </a:solidFill>
                <a:latin typeface="+mn-lt"/>
                <a:cs typeface="Arial" charset="0"/>
              </a:rPr>
              <a:t>, öğretmenle </a:t>
            </a:r>
            <a:r>
              <a:rPr lang="tr-TR" sz="4000" dirty="0">
                <a:solidFill>
                  <a:srgbClr val="00B050"/>
                </a:solidFill>
                <a:latin typeface="+mn-lt"/>
                <a:cs typeface="Arial" charset="0"/>
              </a:rPr>
              <a:t>konuşmaya çok istekli de değildir.</a:t>
            </a:r>
          </a:p>
        </p:txBody>
      </p:sp>
    </p:spTree>
    <p:extLst>
      <p:ext uri="{BB962C8B-B14F-4D97-AF65-F5344CB8AC3E}">
        <p14:creationId xmlns:p14="http://schemas.microsoft.com/office/powerpoint/2010/main" val="16179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3850" y="738188"/>
            <a:ext cx="8497888" cy="4893647"/>
          </a:xfrm>
          <a:prstGeom prst="rect">
            <a:avLst/>
          </a:prstGeom>
          <a:solidFill>
            <a:schemeClr val="accent6">
              <a:lumMod val="40000"/>
              <a:lumOff val="60000"/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sz="4800" b="1" dirty="0">
                <a:solidFill>
                  <a:srgbClr val="00B050"/>
                </a:solidFill>
                <a:latin typeface="Calibri" pitchFamily="34" charset="0"/>
              </a:rPr>
              <a:t>Sınıftaki iletişimde öğretmen;</a:t>
            </a:r>
          </a:p>
          <a:p>
            <a:pPr eaLnBrk="1" hangingPunct="1"/>
            <a:endParaRPr lang="tr-TR" sz="4800" b="1" dirty="0">
              <a:latin typeface="Calibri" pitchFamily="34" charset="0"/>
            </a:endParaRP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tr-TR" sz="36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Etkili iletişim becerilerine sahip,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tr-TR" sz="3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Aktif dinleyici,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tr-TR" sz="3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Öğrenci </a:t>
            </a:r>
            <a:r>
              <a:rPr lang="tr-TR" sz="36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fikirlerini kabul eden,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tr-TR" sz="36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Takdir </a:t>
            </a:r>
            <a:r>
              <a:rPr lang="tr-TR" sz="36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ve teşekkür eden,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tr-TR" sz="36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Kontrollü cevaplar veren</a:t>
            </a:r>
          </a:p>
          <a:p>
            <a:pPr eaLnBrk="1" hangingPunct="1"/>
            <a:r>
              <a:rPr lang="tr-TR" sz="3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    bir kişi olmalıdır.</a:t>
            </a:r>
            <a:endParaRPr lang="tr-TR" sz="6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684898"/>
              </p:ext>
            </p:extLst>
          </p:nvPr>
        </p:nvGraphicFramePr>
        <p:xfrm>
          <a:off x="6417649" y="3185319"/>
          <a:ext cx="2438400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ClipArt" r:id="rId3" imgW="3885840" imgH="3944520" progId="MS_ClipArt_Gallery.2">
                  <p:embed/>
                </p:oleObj>
              </mc:Choice>
              <mc:Fallback>
                <p:oleObj name="ClipArt" r:id="rId3" imgW="3885840" imgH="3944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7649" y="3185319"/>
                        <a:ext cx="2438400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32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51520" y="642938"/>
            <a:ext cx="8497888" cy="4832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tr-TR" sz="44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Öğretmen-öğrenci iletişimini nasıl geliştirebiliriz?</a:t>
            </a:r>
          </a:p>
          <a:p>
            <a:pPr eaLnBrk="1" hangingPunct="1"/>
            <a:endParaRPr lang="tr-TR" sz="4400" b="1" dirty="0">
              <a:solidFill>
                <a:srgbClr val="FF3300"/>
              </a:solidFill>
              <a:latin typeface="Arial" charset="0"/>
              <a:cs typeface="Arial" charset="0"/>
            </a:endParaRP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tr-TR" sz="4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Sunu </a:t>
            </a:r>
            <a:r>
              <a:rPr lang="tr-TR" sz="44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zenginliği, 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tr-TR" sz="4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Öğrenci </a:t>
            </a:r>
            <a:r>
              <a:rPr lang="tr-TR" sz="44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ilgisi, 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tr-TR" sz="44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İnteraksiyon</a:t>
            </a:r>
            <a:r>
              <a:rPr lang="tr-TR" sz="4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 (etkileşim</a:t>
            </a:r>
            <a:r>
              <a:rPr lang="tr-TR" sz="44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) </a:t>
            </a:r>
          </a:p>
          <a:p>
            <a:pPr marL="571500" indent="-571500" eaLnBrk="1" hangingPunct="1">
              <a:buFont typeface="Arial" pitchFamily="34" charset="0"/>
              <a:buChar char="•"/>
            </a:pPr>
            <a:r>
              <a:rPr lang="tr-TR" sz="4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Feedback </a:t>
            </a:r>
            <a:r>
              <a:rPr lang="tr-TR" sz="44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(geribildirim)</a:t>
            </a:r>
          </a:p>
        </p:txBody>
      </p:sp>
    </p:spTree>
    <p:extLst>
      <p:ext uri="{BB962C8B-B14F-4D97-AF65-F5344CB8AC3E}">
        <p14:creationId xmlns:p14="http://schemas.microsoft.com/office/powerpoint/2010/main" val="21269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323850" y="220086"/>
            <a:ext cx="8453438" cy="1219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4000" b="1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tr-TR" altLang="zh-CN" sz="4000" b="1" dirty="0">
                <a:solidFill>
                  <a:schemeClr val="tx2">
                    <a:lumMod val="50000"/>
                  </a:schemeClr>
                </a:solidFill>
              </a:rPr>
              <a:t>aha iyi bir öğretmen-öğrenci iletişimi sağlamak </a:t>
            </a:r>
            <a:r>
              <a:rPr lang="tr-TR" altLang="zh-CN" sz="4000" b="1" dirty="0" smtClean="0">
                <a:solidFill>
                  <a:schemeClr val="tx2">
                    <a:lumMod val="50000"/>
                  </a:schemeClr>
                </a:solidFill>
              </a:rPr>
              <a:t>için,</a:t>
            </a:r>
            <a:endParaRPr lang="en-US" altLang="zh-CN" sz="5600" b="1" dirty="0">
              <a:solidFill>
                <a:schemeClr val="tx2">
                  <a:lumMod val="50000"/>
                </a:schemeClr>
              </a:solidFill>
              <a:latin typeface="Palatino" pitchFamily="18" charset="0"/>
            </a:endParaRP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395288" y="1556792"/>
            <a:ext cx="8382000" cy="482453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600" dirty="0">
              <a:solidFill>
                <a:schemeClr val="tx2">
                  <a:lumMod val="50000"/>
                </a:schemeClr>
              </a:solidFill>
              <a:latin typeface="Palatino" pitchFamily="18" charset="0"/>
            </a:endParaRPr>
          </a:p>
          <a:p>
            <a:pPr marL="342900" indent="-342900" algn="just">
              <a:lnSpc>
                <a:spcPct val="90000"/>
              </a:lnSpc>
              <a:buSzPct val="70000"/>
              <a:buFont typeface="Arial" pitchFamily="34" charset="0"/>
              <a:buChar char="•"/>
            </a:pPr>
            <a:r>
              <a:rPr lang="tr-TR" altLang="zh-CN" sz="2600" dirty="0">
                <a:solidFill>
                  <a:schemeClr val="tx2">
                    <a:lumMod val="50000"/>
                  </a:schemeClr>
                </a:solidFill>
              </a:rPr>
              <a:t>Öğretmen ulaşılabilir, tutarlı ve bağışlayıcı olmalıdır.</a:t>
            </a:r>
            <a:r>
              <a:rPr lang="en-US" altLang="zh-CN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342900" indent="-342900" algn="just">
              <a:lnSpc>
                <a:spcPct val="90000"/>
              </a:lnSpc>
              <a:spcAft>
                <a:spcPct val="30000"/>
              </a:spcAft>
              <a:buSzPct val="70000"/>
              <a:buFont typeface="Arial" pitchFamily="34" charset="0"/>
              <a:buChar char="•"/>
            </a:pPr>
            <a:r>
              <a:rPr lang="tr-TR" altLang="zh-CN" sz="2600" dirty="0">
                <a:solidFill>
                  <a:schemeClr val="accent2">
                    <a:lumMod val="50000"/>
                  </a:schemeClr>
                </a:solidFill>
              </a:rPr>
              <a:t>Öğrencilere, yüksek ama ulaşılabilir hedefler, beklentiler göstermelidir.</a:t>
            </a:r>
            <a:r>
              <a:rPr lang="en-US" altLang="zh-CN" sz="26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Arial" pitchFamily="34" charset="0"/>
              <a:buChar char="•"/>
            </a:pPr>
            <a:r>
              <a:rPr lang="tr-TR" altLang="zh-CN" sz="2600" dirty="0">
                <a:solidFill>
                  <a:schemeClr val="accent3">
                    <a:lumMod val="50000"/>
                  </a:schemeClr>
                </a:solidFill>
              </a:rPr>
              <a:t>Tüm öğrenciler için </a:t>
            </a:r>
            <a:r>
              <a:rPr lang="tr-TR" altLang="zh-CN" sz="2600" dirty="0" smtClean="0">
                <a:solidFill>
                  <a:schemeClr val="accent3">
                    <a:lumMod val="50000"/>
                  </a:schemeClr>
                </a:solidFill>
              </a:rPr>
              <a:t>kaygılanmalıdır, </a:t>
            </a:r>
            <a:r>
              <a:rPr lang="tr-TR" altLang="zh-CN" sz="2600" dirty="0">
                <a:solidFill>
                  <a:schemeClr val="accent3">
                    <a:lumMod val="50000"/>
                  </a:schemeClr>
                </a:solidFill>
              </a:rPr>
              <a:t>öğrenciler arasında ayrım yapmaktan kaçınmalıdır.</a:t>
            </a:r>
            <a:r>
              <a:rPr lang="en-US" altLang="zh-CN" sz="2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tr-TR" altLang="zh-CN" sz="2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70000"/>
              <a:buFont typeface="Arial" pitchFamily="34" charset="0"/>
              <a:buChar char="•"/>
            </a:pPr>
            <a:r>
              <a:rPr lang="tr-TR" altLang="zh-CN" sz="2600" dirty="0">
                <a:solidFill>
                  <a:schemeClr val="accent4">
                    <a:lumMod val="50000"/>
                  </a:schemeClr>
                </a:solidFill>
              </a:rPr>
              <a:t>Çok fazla övgü yapmaktan veya kusur bulmaktan kaçınmalıdır.</a:t>
            </a:r>
            <a:endParaRPr lang="en-US" altLang="zh-CN" sz="26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90000"/>
              </a:lnSpc>
              <a:spcAft>
                <a:spcPct val="30000"/>
              </a:spcAft>
              <a:buSzPct val="70000"/>
              <a:buFont typeface="Arial" pitchFamily="34" charset="0"/>
              <a:buChar char="•"/>
            </a:pPr>
            <a:r>
              <a:rPr lang="tr-TR" altLang="zh-CN" sz="2600" dirty="0">
                <a:solidFill>
                  <a:schemeClr val="accent5">
                    <a:lumMod val="50000"/>
                  </a:schemeClr>
                </a:solidFill>
              </a:rPr>
              <a:t>Öğrencilerden, yaptığı dersle ilgili geri bildirimler istemelidir.</a:t>
            </a:r>
            <a:endParaRPr lang="en-US" altLang="zh-CN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90000"/>
              </a:lnSpc>
              <a:spcAft>
                <a:spcPct val="30000"/>
              </a:spcAft>
              <a:buSzPct val="70000"/>
              <a:buFont typeface="Arial" pitchFamily="34" charset="0"/>
              <a:buChar char="•"/>
            </a:pPr>
            <a:r>
              <a:rPr lang="tr-TR" altLang="zh-CN" sz="2600" dirty="0">
                <a:solidFill>
                  <a:srgbClr val="7030A0"/>
                </a:solidFill>
              </a:rPr>
              <a:t>Öğrencilerle resmi ilişkilerin dışında da ilişki kurabilmelidir.</a:t>
            </a:r>
            <a:endParaRPr lang="en-US" altLang="zh-CN" sz="2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2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8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8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8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8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8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8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8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nimBg="1" autoUpdateAnimBg="0"/>
      <p:bldP spid="188420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2267744" y="116632"/>
            <a:ext cx="6798568" cy="62478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tr-TR" sz="4000" b="1" dirty="0" smtClean="0">
                <a:solidFill>
                  <a:srgbClr val="002060"/>
                </a:solidFill>
                <a:latin typeface="+mn-lt"/>
              </a:rPr>
              <a:t>Öğretmen</a:t>
            </a:r>
            <a:r>
              <a:rPr lang="tr-TR" sz="4000" b="1" dirty="0">
                <a:solidFill>
                  <a:srgbClr val="002060"/>
                </a:solidFill>
                <a:latin typeface="+mn-lt"/>
              </a:rPr>
              <a:t>, sınıfta güvenilir bir lider olmalıdır</a:t>
            </a:r>
            <a:r>
              <a:rPr lang="tr-TR" sz="4000" b="1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algn="ctr" eaLnBrk="1" hangingPunct="1"/>
            <a:endParaRPr lang="tr-TR" sz="4000" b="1" dirty="0">
              <a:solidFill>
                <a:srgbClr val="0000CC"/>
              </a:solidFill>
              <a:latin typeface="+mn-lt"/>
            </a:endParaRPr>
          </a:p>
          <a:p>
            <a:pPr algn="ctr" eaLnBrk="1" hangingPunct="1"/>
            <a:r>
              <a:rPr lang="tr-TR" sz="4000" dirty="0">
                <a:solidFill>
                  <a:srgbClr val="00B050"/>
                </a:solidFill>
                <a:latin typeface="+mn-lt"/>
              </a:rPr>
              <a:t>Milyonlarca davranış ile oluşturduğunuz saygınlığınızı ters bir davranışla bir dakikada tüketebilirsiniz. Öğretmen, kendisi hakkında güvensizlik uyandıracak şeylerden kaçınmalıdır.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6308"/>
            <a:ext cx="208823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26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395288" y="2780928"/>
            <a:ext cx="8382000" cy="23042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93800" y="130487"/>
            <a:ext cx="8784976" cy="621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endParaRPr lang="tr-TR" altLang="zh-CN" sz="360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  <a:p>
            <a:pPr algn="just"/>
            <a:r>
              <a:rPr lang="tr-TR" altLang="zh-CN" sz="3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İletişimde </a:t>
            </a:r>
            <a:r>
              <a:rPr lang="tr-TR" altLang="zh-CN" sz="32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kullandığınız dil çok önemlidir. İnsan beyni her cümleyi önce olumlu anlar, daha sonra olumsuz cümleye çevirir. Bu nedenle sınıftaki konuşmalar olumlu </a:t>
            </a:r>
            <a:r>
              <a:rPr lang="tr-TR" altLang="zh-CN" sz="3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olmalıdır.</a:t>
            </a:r>
            <a:r>
              <a:rPr lang="tr-TR" altLang="zh-CN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endParaRPr lang="tr-TR" altLang="zh-CN" sz="280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  <a:p>
            <a:pPr algn="ctr"/>
            <a:endParaRPr lang="tr-TR" altLang="zh-CN" sz="3200" dirty="0" smtClean="0">
              <a:solidFill>
                <a:srgbClr val="FF3300"/>
              </a:solidFill>
              <a:latin typeface="Calibri" pitchFamily="34" charset="0"/>
              <a:cs typeface="Arial" charset="0"/>
            </a:endParaRPr>
          </a:p>
          <a:p>
            <a:pPr marL="457200" indent="-457200" algn="ctr">
              <a:buFont typeface="Wingdings" pitchFamily="2" charset="2"/>
              <a:buChar char="Ø"/>
            </a:pPr>
            <a:r>
              <a:rPr lang="tr-TR" altLang="zh-CN" sz="32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Sıralara yazmayın! &gt; Defterinize </a:t>
            </a:r>
            <a:r>
              <a:rPr lang="tr-TR" altLang="zh-CN" sz="32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yazın</a:t>
            </a:r>
            <a:r>
              <a:rPr lang="tr-TR" altLang="zh-CN" sz="32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! 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tr-TR" altLang="zh-CN" sz="32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 Sakız </a:t>
            </a:r>
            <a:r>
              <a:rPr lang="tr-TR" altLang="zh-CN" sz="32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çiğnemeyin</a:t>
            </a:r>
            <a:r>
              <a:rPr lang="tr-TR" altLang="zh-CN" sz="32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! </a:t>
            </a:r>
            <a:r>
              <a:rPr lang="tr-TR" altLang="zh-CN" sz="32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&gt;</a:t>
            </a:r>
            <a:r>
              <a:rPr lang="tr-TR" altLang="zh-CN" sz="32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 Sakızı </a:t>
            </a:r>
            <a:r>
              <a:rPr lang="tr-TR" altLang="zh-CN" sz="32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dışarıda </a:t>
            </a:r>
            <a:r>
              <a:rPr lang="tr-TR" altLang="zh-CN" sz="32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çiğneyin</a:t>
            </a:r>
            <a:r>
              <a:rPr lang="tr-TR" altLang="zh-CN" sz="32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!</a:t>
            </a:r>
            <a:r>
              <a:rPr lang="tr-TR" altLang="zh-CN" sz="32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tr-TR" altLang="zh-CN" sz="32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 Unutma! &gt; Hatırla! </a:t>
            </a:r>
            <a:endParaRPr lang="tr-TR" altLang="zh-CN" sz="3200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  <a:p>
            <a:pPr marL="457200" indent="-457200" algn="ctr">
              <a:buFont typeface="Wingdings" pitchFamily="2" charset="2"/>
              <a:buChar char="Ø"/>
            </a:pPr>
            <a:r>
              <a:rPr lang="tr-TR" altLang="zh-CN" sz="32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Bağırma! &gt; Alçak </a:t>
            </a:r>
            <a:r>
              <a:rPr lang="tr-TR" altLang="zh-CN" sz="32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sesle </a:t>
            </a:r>
            <a:r>
              <a:rPr lang="tr-TR" altLang="zh-CN" sz="32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konuş! </a:t>
            </a:r>
            <a:r>
              <a:rPr lang="tr-TR" altLang="zh-CN" sz="32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gibi.</a:t>
            </a:r>
            <a:r>
              <a:rPr lang="tr-TR" altLang="zh-CN" sz="3200" dirty="0">
                <a:latin typeface="Calibri" pitchFamily="34" charset="0"/>
                <a:cs typeface="Arial" charset="0"/>
              </a:rPr>
              <a:t/>
            </a:r>
            <a:br>
              <a:rPr lang="tr-TR" altLang="zh-CN" sz="3200" dirty="0">
                <a:latin typeface="Calibri" pitchFamily="34" charset="0"/>
                <a:cs typeface="Arial" charset="0"/>
              </a:rPr>
            </a:br>
            <a:endParaRPr lang="tr-TR" altLang="zh-CN" sz="3200" dirty="0" smtClean="0">
              <a:latin typeface="Calibri" pitchFamily="34" charset="0"/>
              <a:cs typeface="Arial" charset="0"/>
            </a:endParaRPr>
          </a:p>
          <a:p>
            <a:pPr algn="just"/>
            <a:r>
              <a:rPr lang="tr-TR" altLang="zh-CN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Siz </a:t>
            </a:r>
            <a:r>
              <a:rPr lang="tr-TR" altLang="zh-CN" sz="28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olumsuz cümleler kullanırsanız, öğrenci </a:t>
            </a:r>
            <a:r>
              <a:rPr lang="tr-TR" altLang="zh-CN" sz="280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de </a:t>
            </a:r>
            <a:r>
              <a:rPr lang="tr-TR" altLang="zh-CN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olumsuz </a:t>
            </a:r>
            <a:r>
              <a:rPr lang="tr-TR" altLang="zh-CN" sz="28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ve inkar edici sözler söyleyecektir.</a:t>
            </a:r>
            <a:endParaRPr lang="en-US" altLang="zh-CN" sz="28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95288" y="1484313"/>
            <a:ext cx="83820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en-US" altLang="zh-CN" sz="2800"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7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590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Bit Eşlem Resmi" r:id="rId6" imgW="2629267" imgH="2038095" progId="Paint.Picture">
                  <p:embed/>
                </p:oleObj>
              </mc:Choice>
              <mc:Fallback>
                <p:oleObj name="Bit Eşlem Resmi" r:id="rId6" imgW="2629267" imgH="20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5907" name="Object 3"/>
          <p:cNvGraphicFramePr>
            <a:graphicFrameLocks noChangeAspect="1"/>
          </p:cNvGraphicFramePr>
          <p:nvPr/>
        </p:nvGraphicFramePr>
        <p:xfrm>
          <a:off x="5940425" y="1916113"/>
          <a:ext cx="2843213" cy="494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Bit Eşlem Resmi" r:id="rId8" imgW="2657846" imgH="3638095" progId="Paint.Picture">
                  <p:embed/>
                </p:oleObj>
              </mc:Choice>
              <mc:Fallback>
                <p:oleObj name="Bit Eşlem Resmi" r:id="rId8" imgW="2657846" imgH="36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916113"/>
                        <a:ext cx="2843213" cy="494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5908" name="AutoShape 4"/>
          <p:cNvSpPr>
            <a:spLocks noChangeArrowheads="1"/>
          </p:cNvSpPr>
          <p:nvPr/>
        </p:nvSpPr>
        <p:spPr bwMode="auto">
          <a:xfrm>
            <a:off x="5795963" y="1052513"/>
            <a:ext cx="2160587" cy="1081087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tr-TR" sz="2800" b="1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275909" name="AutoShape 5"/>
          <p:cNvSpPr>
            <a:spLocks noChangeArrowheads="1"/>
          </p:cNvSpPr>
          <p:nvPr/>
        </p:nvSpPr>
        <p:spPr bwMode="auto">
          <a:xfrm>
            <a:off x="4284663" y="333375"/>
            <a:ext cx="3600450" cy="1368425"/>
          </a:xfrm>
          <a:prstGeom prst="wedgeEllipseCallout">
            <a:avLst>
              <a:gd name="adj1" fmla="val 35625"/>
              <a:gd name="adj2" fmla="val 69954"/>
            </a:avLst>
          </a:prstGeom>
          <a:solidFill>
            <a:srgbClr val="FFFF66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800" b="1">
                <a:solidFill>
                  <a:srgbClr val="0000FF"/>
                </a:solidFill>
                <a:latin typeface="Arial Narrow" pitchFamily="34" charset="0"/>
              </a:rPr>
              <a:t>Ben sana yapamazsın demedim mi?</a:t>
            </a:r>
          </a:p>
        </p:txBody>
      </p:sp>
      <p:pic>
        <p:nvPicPr>
          <p:cNvPr id="1275910" name="Picture 6" descr="j028275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85000" y="1557338"/>
            <a:ext cx="2159000" cy="1524000"/>
          </a:xfrm>
          <a:prstGeom prst="rect">
            <a:avLst/>
          </a:prstGeom>
          <a:noFill/>
        </p:spPr>
      </p:pic>
      <p:pic>
        <p:nvPicPr>
          <p:cNvPr id="127591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afftr02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05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759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IMS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7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55" fill="hold"/>
                                        <p:tgtEl>
                                          <p:spTgt spid="12759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275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5911"/>
                </p:tgtEl>
              </p:cMediaNode>
            </p:audio>
          </p:childTnLst>
        </p:cTn>
      </p:par>
    </p:tnLst>
    <p:bldLst>
      <p:bldP spid="12759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65791" cy="1066130"/>
          </a:xfrm>
          <a:solidFill>
            <a:srgbClr val="EAEAEA"/>
          </a:solidFill>
          <a:ln>
            <a:solidFill>
              <a:srgbClr val="DDDDDD"/>
            </a:solidFill>
          </a:ln>
        </p:spPr>
        <p:txBody>
          <a:bodyPr/>
          <a:lstStyle/>
          <a:p>
            <a:r>
              <a:rPr lang="tr-TR" b="1" dirty="0">
                <a:solidFill>
                  <a:srgbClr val="FF6600"/>
                </a:solidFill>
              </a:rPr>
              <a:t>İletişim Nedir?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3212976"/>
            <a:ext cx="8280920" cy="3024336"/>
          </a:xfrm>
          <a:solidFill>
            <a:srgbClr val="FFFFCC"/>
          </a:solidFill>
          <a:ln>
            <a:solidFill>
              <a:srgbClr val="FF7C80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sz="3200" dirty="0" smtClean="0">
                <a:solidFill>
                  <a:srgbClr val="002060"/>
                </a:solidFill>
              </a:rPr>
              <a:t>Birey </a:t>
            </a:r>
            <a:r>
              <a:rPr lang="tr-TR" sz="3200" dirty="0">
                <a:solidFill>
                  <a:srgbClr val="002060"/>
                </a:solidFill>
              </a:rPr>
              <a:t>veya bireylerin karşılıklı bilgi, duygu ve düşüncelerini paylaşma sürecidir</a:t>
            </a:r>
            <a:r>
              <a:rPr lang="tr-TR" sz="32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tr-TR" sz="2800" dirty="0" smtClean="0"/>
          </a:p>
          <a:p>
            <a:pPr algn="just"/>
            <a:r>
              <a:rPr lang="tr-TR" sz="3200" dirty="0">
                <a:solidFill>
                  <a:srgbClr val="0070C0"/>
                </a:solidFill>
              </a:rPr>
              <a:t>En az iki insanı gerektiren dinamik bir süreçtir. </a:t>
            </a:r>
          </a:p>
          <a:p>
            <a:pPr algn="ctr">
              <a:buNone/>
            </a:pPr>
            <a:endParaRPr lang="tr-TR" sz="3200" dirty="0" smtClean="0"/>
          </a:p>
          <a:p>
            <a:pPr algn="just">
              <a:buNone/>
            </a:pPr>
            <a:r>
              <a:rPr lang="tr-TR" sz="32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</a:rPr>
              <a:t>GÖNDERİCİ	&gt;	MESAJ	&gt; 	  ALICI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55" y="1412776"/>
            <a:ext cx="774086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2909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tr-TR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 görüyorsunuz?</a:t>
            </a:r>
          </a:p>
        </p:txBody>
      </p:sp>
      <p:pic>
        <p:nvPicPr>
          <p:cNvPr id="5" name="Picture 4" descr="kadın-kı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  <a:biLevel thresh="50000"/>
          </a:blip>
          <a:stretch>
            <a:fillRect/>
          </a:stretch>
        </p:blipFill>
        <p:spPr>
          <a:xfrm>
            <a:off x="1331640" y="1340768"/>
            <a:ext cx="6264696" cy="4995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1878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39552" y="548680"/>
            <a:ext cx="7992888" cy="1323439"/>
          </a:xfrm>
          <a:prstGeom prst="rect">
            <a:avLst/>
          </a:prstGeom>
          <a:solidFill>
            <a:srgbClr val="FFCC66">
              <a:alpha val="4392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HERKE</a:t>
            </a:r>
            <a:r>
              <a:rPr lang="tr-TR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HAYATI KENDİ </a:t>
            </a:r>
            <a:r>
              <a:rPr lang="tr-TR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PENCERESİNDEN</a:t>
            </a:r>
            <a:r>
              <a:rPr 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GÖRÜR</a:t>
            </a:r>
            <a:r>
              <a:rPr lang="tr-TR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72553" y="2492896"/>
            <a:ext cx="7992887" cy="25391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5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5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Aynı</a:t>
            </a:r>
            <a:r>
              <a:rPr lang="en-US" sz="35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şeyi</a:t>
            </a:r>
            <a:r>
              <a:rPr lang="en-US" sz="35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neden</a:t>
            </a:r>
            <a:r>
              <a:rPr lang="en-US" sz="35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farklı</a:t>
            </a:r>
            <a:r>
              <a:rPr lang="en-US" sz="35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gördüğünüzü</a:t>
            </a:r>
            <a:r>
              <a:rPr lang="en-US" sz="35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anlamaya</a:t>
            </a:r>
            <a:r>
              <a:rPr lang="en-US" sz="35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çalışmazsanız</a:t>
            </a:r>
            <a:r>
              <a:rPr lang="en-US" sz="35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tr-TR" sz="35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35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kez</a:t>
            </a:r>
            <a:r>
              <a:rPr lang="tr-TR" sz="35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birbirinizi</a:t>
            </a:r>
            <a:r>
              <a:rPr lang="en-US" sz="35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yargılamaya</a:t>
            </a:r>
            <a:r>
              <a:rPr lang="en-US" sz="35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başlarsınız</a:t>
            </a:r>
            <a:r>
              <a:rPr lang="en-US" sz="35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.”</a:t>
            </a:r>
          </a:p>
          <a:p>
            <a:pPr algn="r" eaLnBrk="1" hangingPunct="1"/>
            <a:r>
              <a:rPr lang="tr-TR" sz="3000" b="1" dirty="0" smtClean="0">
                <a:latin typeface="Arial" pitchFamily="34" charset="0"/>
                <a:cs typeface="Arial" pitchFamily="34" charset="0"/>
              </a:rPr>
              <a:t>					</a:t>
            </a:r>
          </a:p>
          <a:p>
            <a:pPr algn="r" eaLnBrk="1" hangingPunct="1"/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Zig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ZIGLAR</a:t>
            </a:r>
          </a:p>
        </p:txBody>
      </p:sp>
    </p:spTree>
    <p:extLst>
      <p:ext uri="{BB962C8B-B14F-4D97-AF65-F5344CB8AC3E}">
        <p14:creationId xmlns:p14="http://schemas.microsoft.com/office/powerpoint/2010/main" val="397949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07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21602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r-TR" sz="2800" dirty="0">
                <a:solidFill>
                  <a:srgbClr val="339966"/>
                </a:solidFill>
              </a:rPr>
              <a:t>Düşüncelerinize dikkat </a:t>
            </a:r>
            <a:r>
              <a:rPr lang="tr-TR" sz="2800" dirty="0" smtClean="0">
                <a:solidFill>
                  <a:srgbClr val="339966"/>
                </a:solidFill>
              </a:rPr>
              <a:t>edin, sözcüklere dönüşürler.</a:t>
            </a:r>
            <a:endParaRPr lang="tr-TR" sz="2800" dirty="0">
              <a:solidFill>
                <a:srgbClr val="339966"/>
              </a:solidFill>
            </a:endParaRPr>
          </a:p>
          <a:p>
            <a:pPr>
              <a:buNone/>
            </a:pPr>
            <a:r>
              <a:rPr lang="tr-TR" sz="2800" dirty="0">
                <a:solidFill>
                  <a:srgbClr val="FF0066"/>
                </a:solidFill>
              </a:rPr>
              <a:t>Sözcüklerinize dikkat </a:t>
            </a:r>
            <a:r>
              <a:rPr lang="tr-TR" sz="2800" dirty="0" smtClean="0">
                <a:solidFill>
                  <a:srgbClr val="FF0066"/>
                </a:solidFill>
              </a:rPr>
              <a:t>edin, davranışlara dönüşürler.</a:t>
            </a:r>
            <a:endParaRPr lang="tr-TR" sz="2800" dirty="0">
              <a:solidFill>
                <a:srgbClr val="FF0066"/>
              </a:solidFill>
            </a:endParaRPr>
          </a:p>
          <a:p>
            <a:pPr>
              <a:buNone/>
            </a:pPr>
            <a:r>
              <a:rPr lang="tr-TR" sz="2800" dirty="0">
                <a:solidFill>
                  <a:schemeClr val="accent2">
                    <a:lumMod val="75000"/>
                  </a:schemeClr>
                </a:solidFill>
              </a:rPr>
              <a:t>Davranışlarınıza dikkat 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edin, alışkanlığa dönüşürler.</a:t>
            </a:r>
            <a:endParaRPr lang="tr-TR" sz="2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tr-TR" sz="2800" dirty="0">
                <a:solidFill>
                  <a:srgbClr val="00B0F0"/>
                </a:solidFill>
              </a:rPr>
              <a:t>Alışkanlıklarınıza dikkat </a:t>
            </a:r>
            <a:r>
              <a:rPr lang="tr-TR" sz="2800" dirty="0" smtClean="0">
                <a:solidFill>
                  <a:srgbClr val="00B0F0"/>
                </a:solidFill>
              </a:rPr>
              <a:t>edin,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00B0F0"/>
                </a:solidFill>
              </a:rPr>
              <a:t>kaderinize </a:t>
            </a:r>
            <a:r>
              <a:rPr lang="tr-TR" sz="2800" dirty="0">
                <a:solidFill>
                  <a:srgbClr val="00B0F0"/>
                </a:solidFill>
              </a:rPr>
              <a:t>dönüşürler...</a:t>
            </a:r>
          </a:p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5905500" cy="33337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4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8572500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0485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4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>
                <a:solidFill>
                  <a:srgbClr val="FF0066"/>
                </a:solidFill>
              </a:rPr>
              <a:t>İletişim Ögeleri</a:t>
            </a:r>
            <a:endParaRPr lang="tr-TR" b="1" dirty="0">
              <a:solidFill>
                <a:srgbClr val="FF0066"/>
              </a:solidFill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14824017"/>
              </p:ext>
            </p:extLst>
          </p:nvPr>
        </p:nvGraphicFramePr>
        <p:xfrm>
          <a:off x="683568" y="1556792"/>
          <a:ext cx="7772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26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İletişim Süreci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4246984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>
            <a:normAutofit fontScale="85000" lnSpcReduction="20000"/>
          </a:bodyPr>
          <a:lstStyle/>
          <a:p>
            <a:pPr algn="just"/>
            <a:r>
              <a:rPr lang="tr-TR" sz="3000" dirty="0">
                <a:solidFill>
                  <a:schemeClr val="accent6">
                    <a:lumMod val="75000"/>
                  </a:schemeClr>
                </a:solidFill>
              </a:rPr>
              <a:t>İletişim süreci iletmek istediği bir mesajı bulunan bir </a:t>
            </a:r>
            <a:r>
              <a:rPr lang="tr-TR" sz="3000" dirty="0" smtClean="0">
                <a:solidFill>
                  <a:schemeClr val="accent6">
                    <a:lumMod val="75000"/>
                  </a:schemeClr>
                </a:solidFill>
              </a:rPr>
              <a:t>gönderici (kaynak) </a:t>
            </a:r>
            <a:r>
              <a:rPr lang="tr-TR" sz="3000" dirty="0">
                <a:solidFill>
                  <a:schemeClr val="accent6">
                    <a:lumMod val="75000"/>
                  </a:schemeClr>
                </a:solidFill>
              </a:rPr>
              <a:t>ile başlamaktadır</a:t>
            </a:r>
            <a:r>
              <a:rPr lang="tr-TR" sz="3000" dirty="0" smtClean="0">
                <a:solidFill>
                  <a:schemeClr val="accent6">
                    <a:lumMod val="75000"/>
                  </a:schemeClr>
                </a:solidFill>
              </a:rPr>
              <a:t>. Gönderici </a:t>
            </a:r>
            <a:r>
              <a:rPr lang="tr-TR" sz="3000" dirty="0">
                <a:solidFill>
                  <a:schemeClr val="accent6">
                    <a:lumMod val="75000"/>
                  </a:schemeClr>
                </a:solidFill>
              </a:rPr>
              <a:t>iletmek istediği bu mesajı anlaşılır bir biçimde kodlayarak seçeceği bir kanal aracılığıyla alıcıya </a:t>
            </a:r>
            <a:r>
              <a:rPr lang="tr-TR" sz="3000" dirty="0" smtClean="0">
                <a:solidFill>
                  <a:schemeClr val="accent6">
                    <a:lumMod val="75000"/>
                  </a:schemeClr>
                </a:solidFill>
              </a:rPr>
              <a:t>göndermektedir.</a:t>
            </a:r>
          </a:p>
          <a:p>
            <a:pPr algn="just"/>
            <a:endParaRPr lang="tr-TR" sz="3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tr-TR" sz="3000" dirty="0">
                <a:solidFill>
                  <a:schemeClr val="accent6">
                    <a:lumMod val="75000"/>
                  </a:schemeClr>
                </a:solidFill>
              </a:rPr>
              <a:t>Alıcı mesaj kendine ulaştığında iletilen mesajın kodunu açmakta, mesajı algılamakta ve yorumlamaktadır</a:t>
            </a:r>
            <a:r>
              <a:rPr lang="tr-TR" sz="3000" dirty="0" smtClean="0">
                <a:solidFill>
                  <a:schemeClr val="accent6">
                    <a:lumMod val="75000"/>
                  </a:schemeClr>
                </a:solidFill>
              </a:rPr>
              <a:t>. Mesaja </a:t>
            </a:r>
            <a:r>
              <a:rPr lang="tr-TR" sz="3000" dirty="0">
                <a:solidFill>
                  <a:schemeClr val="accent6">
                    <a:lumMod val="75000"/>
                  </a:schemeClr>
                </a:solidFill>
              </a:rPr>
              <a:t>karşı tepkisini kodlayarak bunu göndericiye </a:t>
            </a:r>
            <a:r>
              <a:rPr lang="tr-TR" sz="3000" dirty="0" smtClean="0">
                <a:solidFill>
                  <a:schemeClr val="accent6">
                    <a:lumMod val="75000"/>
                  </a:schemeClr>
                </a:solidFill>
              </a:rPr>
              <a:t>geri bildirim (dönüt)</a:t>
            </a:r>
          </a:p>
          <a:p>
            <a:pPr marL="0" indent="0">
              <a:buNone/>
            </a:pPr>
            <a:r>
              <a:rPr lang="tr-TR" sz="3000" dirty="0" smtClean="0">
                <a:solidFill>
                  <a:schemeClr val="accent6">
                    <a:lumMod val="75000"/>
                  </a:schemeClr>
                </a:solidFill>
              </a:rPr>
              <a:t>   olarak göndermektedir.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tr-TR" dirty="0">
                <a:solidFill>
                  <a:schemeClr val="accent6">
                    <a:lumMod val="75000"/>
                  </a:schemeClr>
                </a:solidFill>
              </a:rPr>
            </a:b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4680520" cy="4536504"/>
          </a:xfrm>
          <a:solidFill>
            <a:srgbClr val="CCCCFF"/>
          </a:solidFill>
          <a:ln>
            <a:solidFill>
              <a:srgbClr val="7030A0"/>
            </a:solidFill>
          </a:ln>
        </p:spPr>
        <p:txBody>
          <a:bodyPr/>
          <a:lstStyle/>
          <a:p>
            <a:pPr algn="ctr">
              <a:buFontTx/>
              <a:buNone/>
            </a:pPr>
            <a:endParaRPr lang="tr-TR" sz="2400" b="1" dirty="0" smtClean="0">
              <a:latin typeface="Comic Sans MS" pitchFamily="66" charset="0"/>
            </a:endParaRPr>
          </a:p>
          <a:p>
            <a:pPr algn="ctr"/>
            <a:r>
              <a:rPr lang="tr-TR" sz="2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Gerçek </a:t>
            </a:r>
            <a:r>
              <a:rPr lang="tr-TR" sz="28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bir iletişim içinde, konuşulanları anlama ve düşünülenleri söyleme vardır.</a:t>
            </a:r>
          </a:p>
          <a:p>
            <a:pPr algn="ctr">
              <a:buFontTx/>
              <a:buNone/>
            </a:pPr>
            <a:endParaRPr lang="tr-TR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tr-TR" sz="2800" b="1" u="sng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İLETİŞİMİN AMACI: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ANLAŞILMAKTIR!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graphicFrame>
        <p:nvGraphicFramePr>
          <p:cNvPr id="6" name="Nesn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41519938"/>
              </p:ext>
            </p:extLst>
          </p:nvPr>
        </p:nvGraphicFramePr>
        <p:xfrm>
          <a:off x="5220072" y="764704"/>
          <a:ext cx="3610744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lip" r:id="rId3" imgW="2316175" imgH="2186330" progId="MS_ClipArt_Gallery.2">
                  <p:embed/>
                </p:oleObj>
              </mc:Choice>
              <mc:Fallback>
                <p:oleObj name="Clip" r:id="rId3" imgW="2316175" imgH="2186330" progId="MS_ClipArt_Gallery.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764704"/>
                        <a:ext cx="3610744" cy="4536504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82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114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tr-TR" b="1" dirty="0">
                <a:solidFill>
                  <a:srgbClr val="FF6600"/>
                </a:solidFill>
              </a:rPr>
              <a:t>İletişimin Özellikleri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424936" cy="40324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60000"/>
              </a:lnSpc>
            </a:pPr>
            <a:r>
              <a:rPr lang="tr-TR" sz="2800" dirty="0"/>
              <a:t>İletişimde ilk izlenim (başlangıç) önemlidir.</a:t>
            </a:r>
            <a:r>
              <a:rPr lang="en-US" sz="2800" dirty="0"/>
              <a:t> </a:t>
            </a:r>
            <a:endParaRPr lang="tr-TR" sz="2800" dirty="0"/>
          </a:p>
          <a:p>
            <a:pPr>
              <a:lnSpc>
                <a:spcPct val="160000"/>
              </a:lnSpc>
            </a:pPr>
            <a:r>
              <a:rPr lang="tr-TR" sz="2800" dirty="0"/>
              <a:t>Bireylerden biri hazır değilse, iletişim sağlanamaz.</a:t>
            </a:r>
          </a:p>
          <a:p>
            <a:pPr>
              <a:lnSpc>
                <a:spcPct val="160000"/>
              </a:lnSpc>
            </a:pPr>
            <a:r>
              <a:rPr lang="tr-TR" sz="2800" dirty="0"/>
              <a:t>İletişim kişiye </a:t>
            </a:r>
            <a:r>
              <a:rPr lang="tr-TR" sz="2800" dirty="0" smtClean="0"/>
              <a:t>değil, </a:t>
            </a:r>
            <a:r>
              <a:rPr lang="tr-TR" sz="2800" dirty="0"/>
              <a:t>kişiyle yapılır.</a:t>
            </a:r>
            <a:r>
              <a:rPr lang="en-US" sz="2800" dirty="0"/>
              <a:t> </a:t>
            </a:r>
            <a:endParaRPr lang="tr-TR" sz="2800" dirty="0"/>
          </a:p>
          <a:p>
            <a:pPr>
              <a:lnSpc>
                <a:spcPct val="160000"/>
              </a:lnSpc>
            </a:pPr>
            <a:r>
              <a:rPr lang="tr-TR" sz="2800" dirty="0"/>
              <a:t>İletişimde sözcükler, eller, gözler, bakış, duruş gibi öğeler önemli rol oynar.</a:t>
            </a:r>
            <a:endParaRPr lang="en-US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14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080120"/>
          </a:xfrm>
          <a:solidFill>
            <a:srgbClr val="FFFFCC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tr-TR" sz="2000" b="1" dirty="0" smtClean="0">
                <a:solidFill>
                  <a:srgbClr val="CCECFF"/>
                </a:solidFill>
                <a:latin typeface="+mn-lt"/>
              </a:rPr>
              <a:t/>
            </a:r>
            <a:br>
              <a:rPr lang="tr-TR" sz="2000" b="1" dirty="0" smtClean="0">
                <a:solidFill>
                  <a:srgbClr val="CCECFF"/>
                </a:solidFill>
                <a:latin typeface="+mn-lt"/>
              </a:rPr>
            </a:br>
            <a:r>
              <a:rPr lang="tr-TR" sz="2000" b="1" dirty="0" smtClean="0">
                <a:solidFill>
                  <a:srgbClr val="CCECFF"/>
                </a:solidFill>
                <a:latin typeface="+mn-lt"/>
              </a:rPr>
              <a:t/>
            </a:r>
            <a:br>
              <a:rPr lang="tr-TR" sz="2000" b="1" dirty="0" smtClean="0">
                <a:solidFill>
                  <a:srgbClr val="CCECFF"/>
                </a:solidFill>
                <a:latin typeface="+mn-lt"/>
              </a:rPr>
            </a:br>
            <a:r>
              <a:rPr lang="tr-TR" sz="2000" b="1" dirty="0">
                <a:solidFill>
                  <a:srgbClr val="CCECFF"/>
                </a:solidFill>
                <a:latin typeface="+mn-lt"/>
              </a:rPr>
              <a:t/>
            </a:r>
            <a:br>
              <a:rPr lang="tr-TR" sz="2000" b="1" dirty="0">
                <a:solidFill>
                  <a:srgbClr val="CCECFF"/>
                </a:solidFill>
                <a:latin typeface="+mn-lt"/>
              </a:rPr>
            </a:br>
            <a:r>
              <a:rPr lang="tr-TR" sz="2000" b="1" dirty="0" smtClean="0">
                <a:solidFill>
                  <a:srgbClr val="CCECFF"/>
                </a:solidFill>
                <a:latin typeface="+mn-lt"/>
              </a:rPr>
              <a:t/>
            </a:r>
            <a:br>
              <a:rPr lang="tr-TR" sz="2000" b="1" dirty="0" smtClean="0">
                <a:solidFill>
                  <a:srgbClr val="CCECFF"/>
                </a:solidFill>
                <a:latin typeface="+mn-lt"/>
              </a:rPr>
            </a:br>
            <a:r>
              <a:rPr lang="tr-TR" sz="2000" b="1" dirty="0" smtClean="0">
                <a:solidFill>
                  <a:srgbClr val="CCECFF"/>
                </a:solidFill>
                <a:latin typeface="+mn-lt"/>
              </a:rPr>
              <a:t/>
            </a:r>
            <a:br>
              <a:rPr lang="tr-TR" sz="2000" b="1" dirty="0" smtClean="0">
                <a:solidFill>
                  <a:srgbClr val="CCECFF"/>
                </a:solidFill>
                <a:latin typeface="+mn-lt"/>
              </a:rPr>
            </a:br>
            <a:r>
              <a:rPr lang="tr-TR" sz="2000" b="1" dirty="0">
                <a:solidFill>
                  <a:srgbClr val="CCECFF"/>
                </a:solidFill>
                <a:latin typeface="+mn-lt"/>
              </a:rPr>
              <a:t/>
            </a:r>
            <a:br>
              <a:rPr lang="tr-TR" sz="2000" b="1" dirty="0">
                <a:solidFill>
                  <a:srgbClr val="CCECFF"/>
                </a:solidFill>
                <a:latin typeface="+mn-lt"/>
              </a:rPr>
            </a:br>
            <a:r>
              <a:rPr lang="tr-TR" sz="2000" b="1" dirty="0" smtClean="0">
                <a:solidFill>
                  <a:srgbClr val="CCECFF"/>
                </a:solidFill>
                <a:latin typeface="+mn-lt"/>
              </a:rPr>
              <a:t/>
            </a:r>
            <a:br>
              <a:rPr lang="tr-TR" sz="2000" b="1" dirty="0" smtClean="0">
                <a:solidFill>
                  <a:srgbClr val="CCECFF"/>
                </a:solidFill>
                <a:latin typeface="+mn-lt"/>
              </a:rPr>
            </a:br>
            <a:r>
              <a:rPr lang="tr-TR" sz="3600" b="1" dirty="0" smtClean="0">
                <a:solidFill>
                  <a:srgbClr val="FF6600"/>
                </a:solidFill>
                <a:latin typeface="+mn-lt"/>
              </a:rPr>
              <a:t>İletişim </a:t>
            </a:r>
            <a:r>
              <a:rPr lang="tr-TR" sz="3600" b="1" dirty="0">
                <a:solidFill>
                  <a:srgbClr val="FF6600"/>
                </a:solidFill>
                <a:latin typeface="+mn-lt"/>
              </a:rPr>
              <a:t>aynı </a:t>
            </a:r>
            <a:r>
              <a:rPr lang="tr-TR" sz="3600" b="1" dirty="0" smtClean="0">
                <a:solidFill>
                  <a:srgbClr val="FF6600"/>
                </a:solidFill>
                <a:latin typeface="+mn-lt"/>
              </a:rPr>
              <a:t>zamanda,</a:t>
            </a:r>
            <a:r>
              <a:rPr lang="tr-TR" sz="2000" b="1" dirty="0">
                <a:solidFill>
                  <a:srgbClr val="FF7C80"/>
                </a:solidFill>
                <a:latin typeface="+mn-lt"/>
              </a:rPr>
              <a:t/>
            </a:r>
            <a:br>
              <a:rPr lang="tr-TR" sz="2000" b="1" dirty="0">
                <a:solidFill>
                  <a:srgbClr val="FF7C80"/>
                </a:solidFill>
                <a:latin typeface="+mn-lt"/>
              </a:rPr>
            </a:br>
            <a:endParaRPr lang="tr-TR" sz="2000" dirty="0">
              <a:solidFill>
                <a:srgbClr val="FF7C80"/>
              </a:solidFill>
              <a:latin typeface="+mn-lt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827584" y="1556792"/>
            <a:ext cx="7772400" cy="4572000"/>
          </a:xfrm>
          <a:solidFill>
            <a:srgbClr val="CCECFF">
              <a:alpha val="30980"/>
            </a:srgbClr>
          </a:solidFill>
          <a:ln>
            <a:solidFill>
              <a:srgbClr val="00FFFF"/>
            </a:solidFill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tr-TR" dirty="0" smtClean="0">
                <a:solidFill>
                  <a:srgbClr val="339966"/>
                </a:solidFill>
              </a:rPr>
              <a:t>Ne </a:t>
            </a:r>
            <a:r>
              <a:rPr lang="tr-TR" dirty="0">
                <a:solidFill>
                  <a:srgbClr val="339966"/>
                </a:solidFill>
              </a:rPr>
              <a:t>söyleyeceğimizi bilmek,</a:t>
            </a:r>
          </a:p>
          <a:p>
            <a:pPr algn="ctr">
              <a:lnSpc>
                <a:spcPct val="150000"/>
              </a:lnSpc>
            </a:pPr>
            <a:r>
              <a:rPr lang="tr-TR" dirty="0" smtClean="0">
                <a:solidFill>
                  <a:srgbClr val="339966"/>
                </a:solidFill>
              </a:rPr>
              <a:t>Bunu </a:t>
            </a:r>
            <a:r>
              <a:rPr lang="tr-TR" dirty="0">
                <a:solidFill>
                  <a:srgbClr val="339966"/>
                </a:solidFill>
              </a:rPr>
              <a:t>ne zaman söylemenin daha uygun olacağına ve nerede söylemenin doğru olduğuna karar vermek</a:t>
            </a:r>
            <a:r>
              <a:rPr lang="tr-TR" dirty="0" smtClean="0">
                <a:solidFill>
                  <a:srgbClr val="339966"/>
                </a:solidFill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tr-TR" dirty="0" smtClean="0">
                <a:solidFill>
                  <a:srgbClr val="339966"/>
                </a:solidFill>
              </a:rPr>
              <a:t>En </a:t>
            </a:r>
            <a:r>
              <a:rPr lang="tr-TR" dirty="0">
                <a:solidFill>
                  <a:srgbClr val="339966"/>
                </a:solidFill>
              </a:rPr>
              <a:t>iyi nasıl söyleneceğini düşünmek,</a:t>
            </a:r>
          </a:p>
          <a:p>
            <a:pPr algn="ctr">
              <a:lnSpc>
                <a:spcPct val="150000"/>
              </a:lnSpc>
            </a:pPr>
            <a:r>
              <a:rPr lang="tr-TR" dirty="0" smtClean="0">
                <a:solidFill>
                  <a:srgbClr val="339966"/>
                </a:solidFill>
              </a:rPr>
              <a:t>Akıcı </a:t>
            </a:r>
            <a:r>
              <a:rPr lang="tr-TR" dirty="0">
                <a:solidFill>
                  <a:srgbClr val="339966"/>
                </a:solidFill>
              </a:rPr>
              <a:t>bir dille ve karşımızdaki kişiyle göz kontağı kurarak konuşabilmektir</a:t>
            </a:r>
            <a:r>
              <a:rPr lang="tr-TR" b="1" dirty="0">
                <a:solidFill>
                  <a:srgbClr val="339966"/>
                </a:solidFill>
              </a:rPr>
              <a:t>.</a:t>
            </a:r>
            <a:endParaRPr lang="tr-TR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>
                <a:solidFill>
                  <a:srgbClr val="FF6600"/>
                </a:solidFill>
              </a:rPr>
              <a:t>İletişimin Bileşenleri</a:t>
            </a:r>
            <a:endParaRPr lang="tr-TR" dirty="0">
              <a:solidFill>
                <a:srgbClr val="FF6600"/>
              </a:solidFill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73866953"/>
              </p:ext>
            </p:extLst>
          </p:nvPr>
        </p:nvGraphicFramePr>
        <p:xfrm>
          <a:off x="4572000" y="1844824"/>
          <a:ext cx="4320480" cy="382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251520" y="1772816"/>
            <a:ext cx="4104456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prstClr val="black"/>
                </a:solidFill>
              </a:rPr>
              <a:t>İnsanlar arası yüz yüze etkileşimde vücut dili, ses ve kelimeler olmak üzere başlıca üç önemli kısım vardır.</a:t>
            </a:r>
          </a:p>
          <a:p>
            <a:pPr algn="just"/>
            <a:r>
              <a:rPr lang="tr-TR" sz="2800" dirty="0" smtClean="0">
                <a:solidFill>
                  <a:prstClr val="black"/>
                </a:solidFill>
              </a:rPr>
              <a:t>İletişimde kullanılan yolların </a:t>
            </a:r>
            <a:r>
              <a:rPr lang="tr-TR" sz="2800" dirty="0" smtClean="0">
                <a:solidFill>
                  <a:srgbClr val="FF0000"/>
                </a:solidFill>
              </a:rPr>
              <a:t>%38’i</a:t>
            </a:r>
            <a:r>
              <a:rPr lang="tr-TR" sz="2800" dirty="0" smtClean="0">
                <a:solidFill>
                  <a:prstClr val="black"/>
                </a:solidFill>
              </a:rPr>
              <a:t> ses tonu, </a:t>
            </a:r>
            <a:r>
              <a:rPr lang="tr-TR" sz="2800" dirty="0" smtClean="0">
                <a:solidFill>
                  <a:srgbClr val="FF0000"/>
                </a:solidFill>
              </a:rPr>
              <a:t>%55’i </a:t>
            </a:r>
            <a:r>
              <a:rPr lang="tr-TR" sz="2800" dirty="0" smtClean="0">
                <a:solidFill>
                  <a:prstClr val="black"/>
                </a:solidFill>
              </a:rPr>
              <a:t>beden dili, </a:t>
            </a:r>
            <a:r>
              <a:rPr lang="tr-TR" sz="2800" dirty="0" smtClean="0">
                <a:solidFill>
                  <a:srgbClr val="FF0000"/>
                </a:solidFill>
              </a:rPr>
              <a:t>%7’si </a:t>
            </a:r>
            <a:r>
              <a:rPr lang="tr-TR" sz="2800" dirty="0" smtClean="0">
                <a:solidFill>
                  <a:prstClr val="black"/>
                </a:solidFill>
              </a:rPr>
              <a:t>de kelimelerdir.</a:t>
            </a:r>
            <a:endParaRPr lang="tr-T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24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isse Senedi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nkli slayt">
  <a:themeElements>
    <a:clrScheme name="renkli slayt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renkli slay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tr-TR" sz="44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tr-TR" sz="44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renkli slayt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nkli slayt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nkli slayt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nkli slayt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nkli slayt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nkli slayt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nkli slayt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nkli slayt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nkli slayt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943</Words>
  <Application>Microsoft Office PowerPoint</Application>
  <PresentationFormat>Ekran Gösterisi (4:3)</PresentationFormat>
  <Paragraphs>145</Paragraphs>
  <Slides>33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4</vt:i4>
      </vt:variant>
      <vt:variant>
        <vt:lpstr>Katıştırılmış OLE Hizmet Programları</vt:lpstr>
      </vt:variant>
      <vt:variant>
        <vt:i4>3</vt:i4>
      </vt:variant>
      <vt:variant>
        <vt:lpstr>Slayt Başlıkları</vt:lpstr>
      </vt:variant>
      <vt:variant>
        <vt:i4>33</vt:i4>
      </vt:variant>
    </vt:vector>
  </HeadingPairs>
  <TitlesOfParts>
    <vt:vector size="40" baseType="lpstr">
      <vt:lpstr>Ofis Teması</vt:lpstr>
      <vt:lpstr>1_Hisse Senedi</vt:lpstr>
      <vt:lpstr>1_Ofis Teması</vt:lpstr>
      <vt:lpstr>renkli slayt</vt:lpstr>
      <vt:lpstr>Clip</vt:lpstr>
      <vt:lpstr>Bit Eşlem Resmi</vt:lpstr>
      <vt:lpstr>ClipArt</vt:lpstr>
      <vt:lpstr>PowerPoint Sunusu</vt:lpstr>
      <vt:lpstr>İLETİŞİM BECERİLERİ</vt:lpstr>
      <vt:lpstr>İletişim Nedir? </vt:lpstr>
      <vt:lpstr>İletişim Ögeleri</vt:lpstr>
      <vt:lpstr>İletişim Süreci</vt:lpstr>
      <vt:lpstr>PowerPoint Sunusu</vt:lpstr>
      <vt:lpstr>İletişimin Özellikleri</vt:lpstr>
      <vt:lpstr>       İletişim aynı zamanda, </vt:lpstr>
      <vt:lpstr>İletişimin Bileşenleri</vt:lpstr>
      <vt:lpstr>PowerPoint Sunusu</vt:lpstr>
      <vt:lpstr>PowerPoint Sunusu</vt:lpstr>
      <vt:lpstr>İletişim Engelleri</vt:lpstr>
      <vt:lpstr>İletişimi Geliştirme Yöntemleri</vt:lpstr>
      <vt:lpstr>PowerPoint Sunusu</vt:lpstr>
      <vt:lpstr>EMPATİ </vt:lpstr>
      <vt:lpstr>DİNLEME SANATI</vt:lpstr>
      <vt:lpstr>DİNLEME SANATI</vt:lpstr>
      <vt:lpstr>İYİ BİR DİNLEYİCİNİN ÖZELLİKLERİ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Ne görüyorsunuz?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WİN8.1</dc:creator>
  <cp:lastModifiedBy>win10</cp:lastModifiedBy>
  <cp:revision>24</cp:revision>
  <dcterms:created xsi:type="dcterms:W3CDTF">2019-08-01T06:10:03Z</dcterms:created>
  <dcterms:modified xsi:type="dcterms:W3CDTF">2021-09-24T10:40:22Z</dcterms:modified>
</cp:coreProperties>
</file>