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284" r:id="rId2"/>
    <p:sldId id="256" r:id="rId3"/>
    <p:sldId id="314" r:id="rId4"/>
    <p:sldId id="257" r:id="rId5"/>
    <p:sldId id="258" r:id="rId6"/>
    <p:sldId id="259" r:id="rId7"/>
    <p:sldId id="312" r:id="rId8"/>
    <p:sldId id="313" r:id="rId9"/>
    <p:sldId id="260" r:id="rId10"/>
    <p:sldId id="261" r:id="rId11"/>
    <p:sldId id="262" r:id="rId12"/>
    <p:sldId id="263" r:id="rId13"/>
    <p:sldId id="275" r:id="rId14"/>
    <p:sldId id="264" r:id="rId15"/>
    <p:sldId id="265" r:id="rId16"/>
    <p:sldId id="267" r:id="rId17"/>
    <p:sldId id="268" r:id="rId18"/>
    <p:sldId id="269" r:id="rId19"/>
    <p:sldId id="270" r:id="rId20"/>
    <p:sldId id="271" r:id="rId21"/>
    <p:sldId id="272" r:id="rId22"/>
    <p:sldId id="277" r:id="rId23"/>
    <p:sldId id="273" r:id="rId24"/>
    <p:sldId id="283" r:id="rId25"/>
    <p:sldId id="315" r:id="rId26"/>
    <p:sldId id="278" r:id="rId27"/>
    <p:sldId id="279" r:id="rId28"/>
    <p:sldId id="280" r:id="rId29"/>
    <p:sldId id="281" r:id="rId30"/>
    <p:sldId id="282" r:id="rId31"/>
    <p:sldId id="285" r:id="rId32"/>
    <p:sldId id="292" r:id="rId33"/>
    <p:sldId id="286" r:id="rId34"/>
    <p:sldId id="287" r:id="rId35"/>
    <p:sldId id="288" r:id="rId36"/>
    <p:sldId id="289" r:id="rId37"/>
    <p:sldId id="290" r:id="rId38"/>
    <p:sldId id="310" r:id="rId39"/>
    <p:sldId id="316" r:id="rId40"/>
    <p:sldId id="317" r:id="rId41"/>
    <p:sldId id="318" r:id="rId42"/>
    <p:sldId id="319" r:id="rId43"/>
    <p:sldId id="325" r:id="rId44"/>
    <p:sldId id="326" r:id="rId45"/>
    <p:sldId id="327" r:id="rId46"/>
    <p:sldId id="291" r:id="rId47"/>
    <p:sldId id="320" r:id="rId48"/>
    <p:sldId id="293" r:id="rId49"/>
    <p:sldId id="294" r:id="rId50"/>
    <p:sldId id="295" r:id="rId51"/>
    <p:sldId id="300" r:id="rId52"/>
    <p:sldId id="301" r:id="rId53"/>
    <p:sldId id="302" r:id="rId54"/>
    <p:sldId id="303" r:id="rId55"/>
    <p:sldId id="297" r:id="rId56"/>
    <p:sldId id="296" r:id="rId57"/>
    <p:sldId id="298" r:id="rId58"/>
    <p:sldId id="299" r:id="rId59"/>
    <p:sldId id="304" r:id="rId60"/>
    <p:sldId id="321" r:id="rId61"/>
    <p:sldId id="322" r:id="rId62"/>
    <p:sldId id="323" r:id="rId63"/>
    <p:sldId id="324" r:id="rId64"/>
    <p:sldId id="305" r:id="rId65"/>
    <p:sldId id="306" r:id="rId66"/>
    <p:sldId id="307" r:id="rId67"/>
    <p:sldId id="308" r:id="rId68"/>
    <p:sldId id="309" r:id="rId69"/>
    <p:sldId id="311" r:id="rId7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1829" autoAdjust="0"/>
  </p:normalViewPr>
  <p:slideViewPr>
    <p:cSldViewPr>
      <p:cViewPr varScale="1">
        <p:scale>
          <a:sx n="67" d="100"/>
          <a:sy n="67" d="100"/>
        </p:scale>
        <p:origin x="-148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DB90E9-FF6F-4D1F-916A-82805E1122E8}" type="datetimeFigureOut">
              <a:rPr lang="tr-TR" smtClean="0"/>
              <a:t>30.09.2021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05583E-6480-4A58-9B72-5C3582C8C101}" type="slidenum">
              <a:rPr lang="tr-TR" smtClean="0"/>
              <a:t>‹#›</a:t>
            </a:fld>
            <a:endParaRPr lang="tr-TR"/>
          </a:p>
        </p:txBody>
      </p:sp>
    </p:spTree>
    <p:extLst>
      <p:ext uri="{BB962C8B-B14F-4D97-AF65-F5344CB8AC3E}">
        <p14:creationId xmlns:p14="http://schemas.microsoft.com/office/powerpoint/2010/main" val="2417312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005583E-6480-4A58-9B72-5C3582C8C101}" type="slidenum">
              <a:rPr lang="tr-TR" smtClean="0"/>
              <a:t>4</a:t>
            </a:fld>
            <a:endParaRPr lang="tr-TR"/>
          </a:p>
        </p:txBody>
      </p:sp>
    </p:spTree>
    <p:extLst>
      <p:ext uri="{BB962C8B-B14F-4D97-AF65-F5344CB8AC3E}">
        <p14:creationId xmlns:p14="http://schemas.microsoft.com/office/powerpoint/2010/main" val="832039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None/>
            </a:pPr>
            <a:r>
              <a:rPr lang="tr-TR" dirty="0" smtClean="0">
                <a:solidFill>
                  <a:schemeClr val="tx1"/>
                </a:solidFill>
              </a:rPr>
              <a:t>Katılımcılara ellerini birbirine sürterek ısıtmaları talimatı verilir. Sunucu da karşılarında aynı hareketi tekrarlar.  </a:t>
            </a:r>
          </a:p>
          <a:p>
            <a:pPr marL="0" indent="0">
              <a:buNone/>
            </a:pPr>
            <a:r>
              <a:rPr lang="tr-TR" dirty="0" smtClean="0">
                <a:solidFill>
                  <a:schemeClr val="tx1"/>
                </a:solidFill>
              </a:rPr>
              <a:t>Her seferinde talimat tekrarlanır katılımcıların odaklanması sağlandığında ellerini enselerine götürmeleri talimatı verilir, sunucu da karşılarında elini alnına koyar.</a:t>
            </a:r>
          </a:p>
          <a:p>
            <a:endParaRPr lang="tr-TR" dirty="0"/>
          </a:p>
        </p:txBody>
      </p:sp>
      <p:sp>
        <p:nvSpPr>
          <p:cNvPr id="4" name="Slayt Numarası Yer Tutucusu 3"/>
          <p:cNvSpPr>
            <a:spLocks noGrp="1"/>
          </p:cNvSpPr>
          <p:nvPr>
            <p:ph type="sldNum" sz="quarter" idx="10"/>
          </p:nvPr>
        </p:nvSpPr>
        <p:spPr/>
        <p:txBody>
          <a:bodyPr/>
          <a:lstStyle/>
          <a:p>
            <a:fld id="{B005583E-6480-4A58-9B72-5C3582C8C101}" type="slidenum">
              <a:rPr lang="tr-TR" smtClean="0"/>
              <a:t>7</a:t>
            </a:fld>
            <a:endParaRPr lang="tr-TR"/>
          </a:p>
        </p:txBody>
      </p:sp>
    </p:spTree>
    <p:extLst>
      <p:ext uri="{BB962C8B-B14F-4D97-AF65-F5344CB8AC3E}">
        <p14:creationId xmlns:p14="http://schemas.microsoft.com/office/powerpoint/2010/main" val="2887616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005583E-6480-4A58-9B72-5C3582C8C101}" type="slidenum">
              <a:rPr lang="tr-TR" smtClean="0"/>
              <a:t>21</a:t>
            </a:fld>
            <a:endParaRPr lang="tr-TR"/>
          </a:p>
        </p:txBody>
      </p:sp>
    </p:spTree>
    <p:extLst>
      <p:ext uri="{BB962C8B-B14F-4D97-AF65-F5344CB8AC3E}">
        <p14:creationId xmlns:p14="http://schemas.microsoft.com/office/powerpoint/2010/main" val="968032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tx1">
                    <a:lumMod val="95000"/>
                    <a:lumOff val="5000"/>
                  </a:schemeClr>
                </a:solidFill>
              </a:rPr>
              <a:t>Tepkiler</a:t>
            </a:r>
            <a:r>
              <a:rPr lang="tr-TR" baseline="0" dirty="0" smtClean="0">
                <a:solidFill>
                  <a:schemeClr val="tx1">
                    <a:lumMod val="95000"/>
                    <a:lumOff val="5000"/>
                  </a:schemeClr>
                </a:solidFill>
              </a:rPr>
              <a:t>i </a:t>
            </a:r>
            <a:r>
              <a:rPr lang="tr-TR" dirty="0" smtClean="0">
                <a:solidFill>
                  <a:schemeClr val="tx1">
                    <a:lumMod val="95000"/>
                    <a:lumOff val="5000"/>
                  </a:schemeClr>
                </a:solidFill>
              </a:rPr>
              <a:t>ebeveynlerin cevaplarını yazarak ya da sözlü olarak cevaplamaları beklenir.</a:t>
            </a:r>
          </a:p>
          <a:p>
            <a:endParaRPr lang="tr-TR" dirty="0"/>
          </a:p>
        </p:txBody>
      </p:sp>
      <p:sp>
        <p:nvSpPr>
          <p:cNvPr id="4" name="Slayt Numarası Yer Tutucusu 3"/>
          <p:cNvSpPr>
            <a:spLocks noGrp="1"/>
          </p:cNvSpPr>
          <p:nvPr>
            <p:ph type="sldNum" sz="quarter" idx="10"/>
          </p:nvPr>
        </p:nvSpPr>
        <p:spPr/>
        <p:txBody>
          <a:bodyPr/>
          <a:lstStyle/>
          <a:p>
            <a:fld id="{B005583E-6480-4A58-9B72-5C3582C8C101}" type="slidenum">
              <a:rPr lang="tr-TR" smtClean="0"/>
              <a:t>35</a:t>
            </a:fld>
            <a:endParaRPr lang="tr-TR"/>
          </a:p>
        </p:txBody>
      </p:sp>
    </p:spTree>
    <p:extLst>
      <p:ext uri="{BB962C8B-B14F-4D97-AF65-F5344CB8AC3E}">
        <p14:creationId xmlns:p14="http://schemas.microsoft.com/office/powerpoint/2010/main" val="1978144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005583E-6480-4A58-9B72-5C3582C8C101}" type="slidenum">
              <a:rPr lang="tr-TR" smtClean="0"/>
              <a:t>43</a:t>
            </a:fld>
            <a:endParaRPr lang="tr-TR"/>
          </a:p>
        </p:txBody>
      </p:sp>
    </p:spTree>
    <p:extLst>
      <p:ext uri="{BB962C8B-B14F-4D97-AF65-F5344CB8AC3E}">
        <p14:creationId xmlns:p14="http://schemas.microsoft.com/office/powerpoint/2010/main" val="3417946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005583E-6480-4A58-9B72-5C3582C8C101}" type="slidenum">
              <a:rPr lang="tr-TR" smtClean="0"/>
              <a:t>65</a:t>
            </a:fld>
            <a:endParaRPr lang="tr-TR"/>
          </a:p>
        </p:txBody>
      </p:sp>
    </p:spTree>
    <p:extLst>
      <p:ext uri="{BB962C8B-B14F-4D97-AF65-F5344CB8AC3E}">
        <p14:creationId xmlns:p14="http://schemas.microsoft.com/office/powerpoint/2010/main" val="3165415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7" name="Date Placeholder 6"/>
          <p:cNvSpPr>
            <a:spLocks noGrp="1"/>
          </p:cNvSpPr>
          <p:nvPr>
            <p:ph type="dt" sz="half" idx="10"/>
          </p:nvPr>
        </p:nvSpPr>
        <p:spPr/>
        <p:txBody>
          <a:bodyPr/>
          <a:lstStyle/>
          <a:p>
            <a:fld id="{FCF3170D-0FB7-4165-8969-2F7CA187B584}" type="datetimeFigureOut">
              <a:rPr lang="tr-TR" smtClean="0"/>
              <a:t>30.09.2021</a:t>
            </a:fld>
            <a:endParaRPr lang="tr-TR"/>
          </a:p>
        </p:txBody>
      </p:sp>
      <p:sp>
        <p:nvSpPr>
          <p:cNvPr id="8" name="Slide Number Placeholder 7"/>
          <p:cNvSpPr>
            <a:spLocks noGrp="1"/>
          </p:cNvSpPr>
          <p:nvPr>
            <p:ph type="sldNum" sz="quarter" idx="11"/>
          </p:nvPr>
        </p:nvSpPr>
        <p:spPr/>
        <p:txBody>
          <a:bodyPr/>
          <a:lstStyle/>
          <a:p>
            <a:fld id="{C4659D1B-9653-43B9-A601-CA35AB1387DC}" type="slidenum">
              <a:rPr lang="tr-TR" smtClean="0"/>
              <a:t>‹#›</a:t>
            </a:fld>
            <a:endParaRPr lang="tr-TR"/>
          </a:p>
        </p:txBody>
      </p:sp>
      <p:sp>
        <p:nvSpPr>
          <p:cNvPr id="9" name="Footer Placeholder 8"/>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CF3170D-0FB7-4165-8969-2F7CA187B584}" type="datetimeFigureOut">
              <a:rPr lang="tr-TR" smtClean="0"/>
              <a:t>30.09.2021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4659D1B-9653-43B9-A601-CA35AB1387DC}"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CF3170D-0FB7-4165-8969-2F7CA187B584}" type="datetimeFigureOut">
              <a:rPr lang="tr-TR" smtClean="0"/>
              <a:t>30.09.2021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4659D1B-9653-43B9-A601-CA35AB1387DC}"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p>
            <a:fld id="{FCF3170D-0FB7-4165-8969-2F7CA187B584}" type="datetimeFigureOut">
              <a:rPr lang="tr-TR" smtClean="0"/>
              <a:t>30.09.2021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4659D1B-9653-43B9-A601-CA35AB1387DC}"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CF3170D-0FB7-4165-8969-2F7CA187B584}" type="datetimeFigureOut">
              <a:rPr lang="tr-TR" smtClean="0"/>
              <a:t>30.09.2021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4659D1B-9653-43B9-A601-CA35AB1387DC}" type="slidenum">
              <a:rPr lang="tr-TR" smtClean="0"/>
              <a:t>‹#›</a:t>
            </a:fld>
            <a:endParaRPr lang="tr-T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5" name="Date Placeholder 4"/>
          <p:cNvSpPr>
            <a:spLocks noGrp="1"/>
          </p:cNvSpPr>
          <p:nvPr>
            <p:ph type="dt" sz="half" idx="10"/>
          </p:nvPr>
        </p:nvSpPr>
        <p:spPr/>
        <p:txBody>
          <a:bodyPr/>
          <a:lstStyle/>
          <a:p>
            <a:fld id="{FCF3170D-0FB7-4165-8969-2F7CA187B584}" type="datetimeFigureOut">
              <a:rPr lang="tr-TR" smtClean="0"/>
              <a:t>30.09.2021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4659D1B-9653-43B9-A601-CA35AB1387DC}" type="slidenum">
              <a:rPr lang="tr-TR" smtClean="0"/>
              <a:t>‹#›</a:t>
            </a:fld>
            <a:endParaRPr lang="tr-TR"/>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FCF3170D-0FB7-4165-8969-2F7CA187B584}" type="datetimeFigureOut">
              <a:rPr lang="tr-TR" smtClean="0"/>
              <a:t>30.09.2021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4659D1B-9653-43B9-A601-CA35AB1387DC}" type="slidenum">
              <a:rPr lang="tr-TR" smtClean="0"/>
              <a:t>‹#›</a:t>
            </a:fld>
            <a:endParaRPr lang="tr-T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CF3170D-0FB7-4165-8969-2F7CA187B584}" type="datetimeFigureOut">
              <a:rPr lang="tr-TR" smtClean="0"/>
              <a:t>30.09.2021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4659D1B-9653-43B9-A601-CA35AB1387DC}"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F3170D-0FB7-4165-8969-2F7CA187B584}" type="datetimeFigureOut">
              <a:rPr lang="tr-TR" smtClean="0"/>
              <a:t>30.09.2021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4659D1B-9653-43B9-A601-CA35AB1387DC}"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CF3170D-0FB7-4165-8969-2F7CA187B584}" type="datetimeFigureOut">
              <a:rPr lang="tr-TR" smtClean="0"/>
              <a:t>30.09.2021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4659D1B-9653-43B9-A601-CA35AB1387DC}"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CF3170D-0FB7-4165-8969-2F7CA187B584}" type="datetimeFigureOut">
              <a:rPr lang="tr-TR" smtClean="0"/>
              <a:t>30.09.2021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4659D1B-9653-43B9-A601-CA35AB1387DC}"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FCF3170D-0FB7-4165-8969-2F7CA187B584}" type="datetimeFigureOut">
              <a:rPr lang="tr-TR" smtClean="0"/>
              <a:t>30.09.2021</a:t>
            </a:fld>
            <a:endParaRPr lang="tr-T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tr-T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C4659D1B-9653-43B9-A601-CA35AB1387DC}" type="slidenum">
              <a:rPr lang="tr-TR" smtClean="0"/>
              <a:t>‹#›</a:t>
            </a:fld>
            <a:endParaRPr lang="tr-T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extLst>
              <a:ext uri="{28A0092B-C50C-407E-A947-70E740481C1C}">
                <a14:useLocalDpi xmlns:a14="http://schemas.microsoft.com/office/drawing/2010/main" val="0"/>
              </a:ext>
            </a:extLst>
          </a:blip>
          <a:srcRect l="41814" t="68529" r="41672" b="6386"/>
          <a:stretch/>
        </p:blipFill>
        <p:spPr>
          <a:xfrm>
            <a:off x="7645750" y="5569528"/>
            <a:ext cx="1510145" cy="1288472"/>
          </a:xfrm>
          <a:prstGeom prst="rect">
            <a:avLst/>
          </a:prstGeom>
          <a:ln>
            <a:noFill/>
          </a:ln>
          <a:effectLst>
            <a:softEdge rad="112500"/>
          </a:effectLst>
        </p:spPr>
      </p:pic>
      <p:sp>
        <p:nvSpPr>
          <p:cNvPr id="3" name="Alt Başlık 2"/>
          <p:cNvSpPr>
            <a:spLocks noGrp="1"/>
          </p:cNvSpPr>
          <p:nvPr>
            <p:ph type="subTitle" idx="1"/>
          </p:nvPr>
        </p:nvSpPr>
        <p:spPr>
          <a:xfrm>
            <a:off x="1299592" y="5107988"/>
            <a:ext cx="6400800" cy="1219200"/>
          </a:xfrm>
        </p:spPr>
        <p:txBody>
          <a:bodyPr>
            <a:normAutofit/>
          </a:bodyPr>
          <a:lstStyle/>
          <a:p>
            <a:r>
              <a:rPr lang="tr-TR" sz="6600" b="1" dirty="0" smtClean="0">
                <a:solidFill>
                  <a:schemeClr val="accent1">
                    <a:lumMod val="50000"/>
                  </a:schemeClr>
                </a:solidFill>
              </a:rPr>
              <a:t>MODÜL-1</a:t>
            </a:r>
            <a:endParaRPr lang="tr-TR" sz="6600" b="1" dirty="0">
              <a:solidFill>
                <a:schemeClr val="accent1">
                  <a:lumMod val="50000"/>
                </a:schemeClr>
              </a:solidFill>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88640"/>
            <a:ext cx="8064896" cy="48245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94429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5716" y="3717032"/>
            <a:ext cx="5040559" cy="3140968"/>
          </a:xfr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16632"/>
            <a:ext cx="6984776" cy="3456384"/>
          </a:xfrm>
          <a:prstGeom prst="rect">
            <a:avLst/>
          </a:prstGeom>
        </p:spPr>
      </p:pic>
    </p:spTree>
    <p:extLst>
      <p:ext uri="{BB962C8B-B14F-4D97-AF65-F5344CB8AC3E}">
        <p14:creationId xmlns:p14="http://schemas.microsoft.com/office/powerpoint/2010/main" val="3107986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48680"/>
            <a:ext cx="8229600" cy="1051520"/>
          </a:xfrm>
        </p:spPr>
        <p:txBody>
          <a:bodyPr/>
          <a:lstStyle/>
          <a:p>
            <a:r>
              <a:rPr lang="tr-TR" dirty="0" smtClean="0"/>
              <a:t/>
            </a:r>
            <a:br>
              <a:rPr lang="tr-TR" dirty="0" smtClean="0"/>
            </a:br>
            <a:r>
              <a:rPr lang="tr-TR" dirty="0" smtClean="0">
                <a:solidFill>
                  <a:schemeClr val="tx2">
                    <a:lumMod val="50000"/>
                  </a:schemeClr>
                </a:solidFill>
              </a:rPr>
              <a:t>Etkili İletişim</a:t>
            </a:r>
            <a:endParaRPr lang="tr-TR" dirty="0">
              <a:solidFill>
                <a:schemeClr val="tx2">
                  <a:lumMod val="50000"/>
                </a:schemeClr>
              </a:solidFill>
            </a:endParaRPr>
          </a:p>
        </p:txBody>
      </p:sp>
      <p:sp>
        <p:nvSpPr>
          <p:cNvPr id="3" name="İçerik Yer Tutucusu 2"/>
          <p:cNvSpPr>
            <a:spLocks noGrp="1"/>
          </p:cNvSpPr>
          <p:nvPr>
            <p:ph idx="1"/>
          </p:nvPr>
        </p:nvSpPr>
        <p:spPr>
          <a:xfrm>
            <a:off x="457200" y="1844824"/>
            <a:ext cx="8229600" cy="4281339"/>
          </a:xfrm>
        </p:spPr>
        <p:txBody>
          <a:bodyPr/>
          <a:lstStyle/>
          <a:p>
            <a:endParaRPr lang="tr-TR" dirty="0" smtClean="0"/>
          </a:p>
          <a:p>
            <a:r>
              <a:rPr lang="tr-TR" dirty="0" smtClean="0">
                <a:solidFill>
                  <a:schemeClr val="bg2">
                    <a:lumMod val="10000"/>
                  </a:schemeClr>
                </a:solidFill>
              </a:rPr>
              <a:t>İletilmek </a:t>
            </a:r>
            <a:r>
              <a:rPr lang="tr-TR" dirty="0">
                <a:solidFill>
                  <a:schemeClr val="bg2">
                    <a:lumMod val="10000"/>
                  </a:schemeClr>
                </a:solidFill>
              </a:rPr>
              <a:t>istenilen mesajı </a:t>
            </a:r>
            <a:r>
              <a:rPr lang="tr-TR" dirty="0" smtClean="0">
                <a:solidFill>
                  <a:schemeClr val="bg2">
                    <a:lumMod val="10000"/>
                  </a:schemeClr>
                </a:solidFill>
              </a:rPr>
              <a:t>karşıdaki bireye amaçlanan biçimde </a:t>
            </a:r>
            <a:r>
              <a:rPr lang="tr-TR" dirty="0">
                <a:solidFill>
                  <a:schemeClr val="bg2">
                    <a:lumMod val="10000"/>
                  </a:schemeClr>
                </a:solidFill>
              </a:rPr>
              <a:t>iletebilmek, istenileni elde etmek ve beklenen tepkiyi oluşturmaktır</a:t>
            </a:r>
            <a:r>
              <a:rPr lang="tr-TR" dirty="0" smtClean="0">
                <a:solidFill>
                  <a:schemeClr val="bg2">
                    <a:lumMod val="10000"/>
                  </a:schemeClr>
                </a:solidFill>
              </a:rPr>
              <a:t>.</a:t>
            </a:r>
          </a:p>
        </p:txBody>
      </p:sp>
    </p:spTree>
    <p:extLst>
      <p:ext uri="{BB962C8B-B14F-4D97-AF65-F5344CB8AC3E}">
        <p14:creationId xmlns:p14="http://schemas.microsoft.com/office/powerpoint/2010/main" val="3627320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chemeClr val="tx2">
                    <a:lumMod val="50000"/>
                  </a:schemeClr>
                </a:solidFill>
              </a:rPr>
              <a:t>İletişim Becerileri</a:t>
            </a:r>
            <a:endParaRPr lang="tr-TR" dirty="0">
              <a:solidFill>
                <a:schemeClr val="tx2">
                  <a:lumMod val="50000"/>
                </a:schemeClr>
              </a:solidFill>
            </a:endParaRPr>
          </a:p>
        </p:txBody>
      </p:sp>
      <p:sp>
        <p:nvSpPr>
          <p:cNvPr id="3" name="İçerik Yer Tutucusu 2"/>
          <p:cNvSpPr>
            <a:spLocks noGrp="1"/>
          </p:cNvSpPr>
          <p:nvPr>
            <p:ph idx="1"/>
          </p:nvPr>
        </p:nvSpPr>
        <p:spPr>
          <a:xfrm>
            <a:off x="457200" y="1844824"/>
            <a:ext cx="8229600" cy="4680520"/>
          </a:xfrm>
        </p:spPr>
        <p:txBody>
          <a:bodyPr/>
          <a:lstStyle/>
          <a:p>
            <a:r>
              <a:rPr lang="tr-TR" sz="2800" b="1" dirty="0" smtClean="0">
                <a:solidFill>
                  <a:schemeClr val="tx1">
                    <a:lumMod val="95000"/>
                    <a:lumOff val="5000"/>
                  </a:schemeClr>
                </a:solidFill>
              </a:rPr>
              <a:t>Aktif Dinleme</a:t>
            </a:r>
          </a:p>
          <a:p>
            <a:r>
              <a:rPr lang="tr-TR" sz="2800" b="1" dirty="0" smtClean="0">
                <a:solidFill>
                  <a:schemeClr val="tx1">
                    <a:lumMod val="95000"/>
                    <a:lumOff val="5000"/>
                  </a:schemeClr>
                </a:solidFill>
              </a:rPr>
              <a:t>Saygı</a:t>
            </a:r>
          </a:p>
          <a:p>
            <a:r>
              <a:rPr lang="tr-TR" sz="2800" b="1" dirty="0" smtClean="0">
                <a:solidFill>
                  <a:schemeClr val="tx1">
                    <a:lumMod val="95000"/>
                    <a:lumOff val="5000"/>
                  </a:schemeClr>
                </a:solidFill>
              </a:rPr>
              <a:t>Kendini Açma</a:t>
            </a:r>
          </a:p>
          <a:p>
            <a:r>
              <a:rPr lang="tr-TR" sz="2800" b="1" dirty="0" smtClean="0">
                <a:solidFill>
                  <a:schemeClr val="tx1">
                    <a:lumMod val="95000"/>
                    <a:lumOff val="5000"/>
                  </a:schemeClr>
                </a:solidFill>
              </a:rPr>
              <a:t>Saydam olma</a:t>
            </a:r>
          </a:p>
          <a:p>
            <a:r>
              <a:rPr lang="tr-TR" sz="2800" b="1" dirty="0" smtClean="0">
                <a:solidFill>
                  <a:schemeClr val="tx1">
                    <a:lumMod val="95000"/>
                    <a:lumOff val="5000"/>
                  </a:schemeClr>
                </a:solidFill>
              </a:rPr>
              <a:t>Açık ve net konuşma</a:t>
            </a:r>
          </a:p>
          <a:p>
            <a:r>
              <a:rPr lang="tr-TR" sz="2800" b="1" dirty="0" smtClean="0">
                <a:solidFill>
                  <a:schemeClr val="tx1">
                    <a:lumMod val="95000"/>
                    <a:lumOff val="5000"/>
                  </a:schemeClr>
                </a:solidFill>
              </a:rPr>
              <a:t>Empati</a:t>
            </a:r>
          </a:p>
          <a:p>
            <a:r>
              <a:rPr lang="tr-TR" sz="2800" b="1" dirty="0" smtClean="0">
                <a:solidFill>
                  <a:schemeClr val="tx1">
                    <a:lumMod val="95000"/>
                    <a:lumOff val="5000"/>
                  </a:schemeClr>
                </a:solidFill>
              </a:rPr>
              <a:t>Ben dili ve Sen dili</a:t>
            </a:r>
          </a:p>
          <a:p>
            <a:endParaRPr lang="tr-TR" dirty="0">
              <a:solidFill>
                <a:schemeClr val="tx1">
                  <a:lumMod val="95000"/>
                  <a:lumOff val="5000"/>
                </a:schemeClr>
              </a:solidFill>
            </a:endParaRPr>
          </a:p>
        </p:txBody>
      </p:sp>
    </p:spTree>
    <p:extLst>
      <p:ext uri="{BB962C8B-B14F-4D97-AF65-F5344CB8AC3E}">
        <p14:creationId xmlns:p14="http://schemas.microsoft.com/office/powerpoint/2010/main" val="2258134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760640"/>
          </a:xfrm>
        </p:spPr>
        <p:txBody>
          <a:bodyPr>
            <a:normAutofit/>
          </a:bodyPr>
          <a:lstStyle/>
          <a:p>
            <a:r>
              <a:rPr lang="tr-TR" sz="2800" b="1" dirty="0">
                <a:solidFill>
                  <a:schemeClr val="tx2">
                    <a:lumMod val="50000"/>
                  </a:schemeClr>
                </a:solidFill>
              </a:rPr>
              <a:t>Kabul ederek dinleme = Etkin dinleme</a:t>
            </a:r>
            <a:r>
              <a:rPr lang="tr-TR" sz="2800" b="1" dirty="0" smtClean="0">
                <a:solidFill>
                  <a:schemeClr val="tx2">
                    <a:lumMod val="50000"/>
                  </a:schemeClr>
                </a:solidFill>
              </a:rPr>
              <a:t>:</a:t>
            </a:r>
          </a:p>
          <a:p>
            <a:pPr marL="0" indent="0">
              <a:buNone/>
            </a:pPr>
            <a:r>
              <a:rPr lang="tr-TR" dirty="0">
                <a:solidFill>
                  <a:schemeClr val="tx2">
                    <a:lumMod val="50000"/>
                  </a:schemeClr>
                </a:solidFill>
              </a:rPr>
              <a:t/>
            </a:r>
            <a:br>
              <a:rPr lang="tr-TR" dirty="0">
                <a:solidFill>
                  <a:schemeClr val="tx2">
                    <a:lumMod val="50000"/>
                  </a:schemeClr>
                </a:solidFill>
              </a:rPr>
            </a:br>
            <a:r>
              <a:rPr lang="tr-TR" dirty="0">
                <a:solidFill>
                  <a:schemeClr val="bg2">
                    <a:lumMod val="25000"/>
                  </a:schemeClr>
                </a:solidFill>
              </a:rPr>
              <a:t>Çocuğunuz:</a:t>
            </a:r>
            <a:r>
              <a:rPr lang="tr-TR" dirty="0"/>
              <a:t> </a:t>
            </a:r>
            <a:r>
              <a:rPr lang="tr-TR" dirty="0">
                <a:solidFill>
                  <a:schemeClr val="tx1">
                    <a:lumMod val="95000"/>
                    <a:lumOff val="5000"/>
                  </a:schemeClr>
                </a:solidFill>
              </a:rPr>
              <a:t>O aptalla artık hiç oynamayacağım, ben de onu oyuna </a:t>
            </a:r>
            <a:r>
              <a:rPr lang="tr-TR" dirty="0" smtClean="0">
                <a:solidFill>
                  <a:schemeClr val="tx1">
                    <a:lumMod val="95000"/>
                    <a:lumOff val="5000"/>
                  </a:schemeClr>
                </a:solidFill>
              </a:rPr>
              <a:t>almayacağım</a:t>
            </a:r>
            <a:r>
              <a:rPr lang="tr-TR" dirty="0">
                <a:solidFill>
                  <a:schemeClr val="tx1">
                    <a:lumMod val="95000"/>
                    <a:lumOff val="5000"/>
                  </a:schemeClr>
                </a:solidFill>
              </a:rPr>
              <a:t>.    </a:t>
            </a:r>
            <a:r>
              <a:rPr lang="tr-TR" dirty="0"/>
              <a:t>             </a:t>
            </a:r>
            <a:br>
              <a:rPr lang="tr-TR" dirty="0"/>
            </a:br>
            <a:r>
              <a:rPr lang="tr-TR" dirty="0">
                <a:solidFill>
                  <a:schemeClr val="bg2">
                    <a:lumMod val="25000"/>
                  </a:schemeClr>
                </a:solidFill>
              </a:rPr>
              <a:t>Siz:</a:t>
            </a:r>
            <a:r>
              <a:rPr lang="tr-TR" dirty="0"/>
              <a:t> </a:t>
            </a:r>
            <a:r>
              <a:rPr lang="tr-TR" dirty="0">
                <a:solidFill>
                  <a:schemeClr val="tx1">
                    <a:lumMod val="95000"/>
                    <a:lumOff val="5000"/>
                  </a:schemeClr>
                </a:solidFill>
              </a:rPr>
              <a:t>Arkadaşlarından birine biraz kızmışsın galiba..</a:t>
            </a:r>
            <a:r>
              <a:rPr lang="tr-TR" dirty="0"/>
              <a:t/>
            </a:r>
            <a:br>
              <a:rPr lang="tr-TR" dirty="0"/>
            </a:br>
            <a:r>
              <a:rPr lang="tr-TR" dirty="0">
                <a:solidFill>
                  <a:schemeClr val="bg2">
                    <a:lumMod val="25000"/>
                  </a:schemeClr>
                </a:solidFill>
              </a:rPr>
              <a:t>Ç:</a:t>
            </a:r>
            <a:r>
              <a:rPr lang="tr-TR" dirty="0"/>
              <a:t> </a:t>
            </a:r>
            <a:r>
              <a:rPr lang="tr-TR" dirty="0">
                <a:solidFill>
                  <a:schemeClr val="tx1">
                    <a:lumMod val="95000"/>
                    <a:lumOff val="5000"/>
                  </a:schemeClr>
                </a:solidFill>
              </a:rPr>
              <a:t>Biraz değil çok kızdım. </a:t>
            </a:r>
            <a:r>
              <a:rPr lang="tr-TR" dirty="0"/>
              <a:t/>
            </a:r>
            <a:br>
              <a:rPr lang="tr-TR" dirty="0"/>
            </a:br>
            <a:r>
              <a:rPr lang="tr-TR" dirty="0">
                <a:solidFill>
                  <a:schemeClr val="bg2">
                    <a:lumMod val="25000"/>
                  </a:schemeClr>
                </a:solidFill>
              </a:rPr>
              <a:t>S:</a:t>
            </a:r>
            <a:r>
              <a:rPr lang="tr-TR" dirty="0"/>
              <a:t> </a:t>
            </a:r>
            <a:r>
              <a:rPr lang="tr-TR" dirty="0" err="1" smtClean="0">
                <a:solidFill>
                  <a:schemeClr val="tx1">
                    <a:lumMod val="95000"/>
                    <a:lumOff val="5000"/>
                  </a:schemeClr>
                </a:solidFill>
              </a:rPr>
              <a:t>Hııım</a:t>
            </a:r>
            <a:r>
              <a:rPr lang="tr-TR" dirty="0">
                <a:solidFill>
                  <a:schemeClr val="tx1">
                    <a:lumMod val="95000"/>
                    <a:lumOff val="5000"/>
                  </a:schemeClr>
                </a:solidFill>
              </a:rPr>
              <a:t> </a:t>
            </a:r>
            <a:r>
              <a:rPr lang="tr-TR" dirty="0" smtClean="0">
                <a:solidFill>
                  <a:schemeClr val="tx1">
                    <a:lumMod val="95000"/>
                    <a:lumOff val="5000"/>
                  </a:schemeClr>
                </a:solidFill>
              </a:rPr>
              <a:t>…</a:t>
            </a:r>
            <a:r>
              <a:rPr lang="tr-TR" dirty="0"/>
              <a:t/>
            </a:r>
            <a:br>
              <a:rPr lang="tr-TR" dirty="0"/>
            </a:br>
            <a:r>
              <a:rPr lang="tr-TR" dirty="0">
                <a:solidFill>
                  <a:schemeClr val="bg2">
                    <a:lumMod val="25000"/>
                  </a:schemeClr>
                </a:solidFill>
              </a:rPr>
              <a:t>Ç:</a:t>
            </a:r>
            <a:r>
              <a:rPr lang="tr-TR" dirty="0"/>
              <a:t> </a:t>
            </a:r>
            <a:r>
              <a:rPr lang="tr-TR" dirty="0">
                <a:solidFill>
                  <a:schemeClr val="tx1">
                    <a:lumMod val="95000"/>
                    <a:lumOff val="5000"/>
                  </a:schemeClr>
                </a:solidFill>
              </a:rPr>
              <a:t>Ben de onu bir daha oyuna alırsam! Görür gününü.</a:t>
            </a:r>
            <a:br>
              <a:rPr lang="tr-TR" dirty="0">
                <a:solidFill>
                  <a:schemeClr val="tx1">
                    <a:lumMod val="95000"/>
                    <a:lumOff val="5000"/>
                  </a:schemeClr>
                </a:solidFill>
              </a:rPr>
            </a:br>
            <a:r>
              <a:rPr lang="tr-TR" dirty="0">
                <a:solidFill>
                  <a:schemeClr val="bg2">
                    <a:lumMod val="25000"/>
                  </a:schemeClr>
                </a:solidFill>
              </a:rPr>
              <a:t>S:</a:t>
            </a:r>
            <a:r>
              <a:rPr lang="tr-TR" dirty="0"/>
              <a:t> </a:t>
            </a:r>
            <a:r>
              <a:rPr lang="tr-TR" dirty="0">
                <a:solidFill>
                  <a:schemeClr val="tx1">
                    <a:lumMod val="95000"/>
                    <a:lumOff val="5000"/>
                  </a:schemeClr>
                </a:solidFill>
              </a:rPr>
              <a:t>Oyuna alınmamanın nasıl olduğunu ona göstermek istiyorsun.</a:t>
            </a:r>
            <a:br>
              <a:rPr lang="tr-TR" dirty="0">
                <a:solidFill>
                  <a:schemeClr val="tx1">
                    <a:lumMod val="95000"/>
                    <a:lumOff val="5000"/>
                  </a:schemeClr>
                </a:solidFill>
              </a:rPr>
            </a:br>
            <a:r>
              <a:rPr lang="tr-TR" dirty="0">
                <a:solidFill>
                  <a:schemeClr val="bg2">
                    <a:lumMod val="25000"/>
                  </a:schemeClr>
                </a:solidFill>
              </a:rPr>
              <a:t>Ç:</a:t>
            </a:r>
            <a:r>
              <a:rPr lang="tr-TR" dirty="0"/>
              <a:t> </a:t>
            </a:r>
            <a:r>
              <a:rPr lang="tr-TR" dirty="0" err="1" smtClean="0">
                <a:solidFill>
                  <a:schemeClr val="tx1">
                    <a:lumMod val="95000"/>
                    <a:lumOff val="5000"/>
                  </a:schemeClr>
                </a:solidFill>
              </a:rPr>
              <a:t>Eveet</a:t>
            </a:r>
            <a:r>
              <a:rPr lang="tr-TR" dirty="0">
                <a:solidFill>
                  <a:schemeClr val="tx1">
                    <a:lumMod val="95000"/>
                    <a:lumOff val="5000"/>
                  </a:schemeClr>
                </a:solidFill>
              </a:rPr>
              <a:t>. Nasıl ağlamak istiyor insan </a:t>
            </a:r>
            <a:r>
              <a:rPr lang="tr-TR" dirty="0" smtClean="0">
                <a:solidFill>
                  <a:schemeClr val="tx1">
                    <a:lumMod val="95000"/>
                    <a:lumOff val="5000"/>
                  </a:schemeClr>
                </a:solidFill>
              </a:rPr>
              <a:t>bir görsün </a:t>
            </a:r>
            <a:r>
              <a:rPr lang="tr-TR" dirty="0">
                <a:solidFill>
                  <a:schemeClr val="tx1">
                    <a:lumMod val="95000"/>
                    <a:lumOff val="5000"/>
                  </a:schemeClr>
                </a:solidFill>
              </a:rPr>
              <a:t>bakalım. </a:t>
            </a:r>
            <a:br>
              <a:rPr lang="tr-TR" dirty="0">
                <a:solidFill>
                  <a:schemeClr val="tx1">
                    <a:lumMod val="95000"/>
                    <a:lumOff val="5000"/>
                  </a:schemeClr>
                </a:solidFill>
              </a:rPr>
            </a:br>
            <a:r>
              <a:rPr lang="tr-TR" dirty="0">
                <a:solidFill>
                  <a:schemeClr val="bg2">
                    <a:lumMod val="25000"/>
                  </a:schemeClr>
                </a:solidFill>
              </a:rPr>
              <a:t>S:</a:t>
            </a:r>
            <a:r>
              <a:rPr lang="tr-TR" dirty="0"/>
              <a:t> </a:t>
            </a:r>
            <a:r>
              <a:rPr lang="tr-TR" dirty="0">
                <a:solidFill>
                  <a:schemeClr val="tx1">
                    <a:lumMod val="95000"/>
                    <a:lumOff val="5000"/>
                  </a:schemeClr>
                </a:solidFill>
              </a:rPr>
              <a:t>Canım benim, kendini çok kötü hissetmişsin.</a:t>
            </a:r>
          </a:p>
        </p:txBody>
      </p:sp>
    </p:spTree>
    <p:extLst>
      <p:ext uri="{BB962C8B-B14F-4D97-AF65-F5344CB8AC3E}">
        <p14:creationId xmlns:p14="http://schemas.microsoft.com/office/powerpoint/2010/main" val="1937289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smtClean="0">
              <a:solidFill>
                <a:schemeClr val="tx1">
                  <a:lumMod val="95000"/>
                  <a:lumOff val="5000"/>
                </a:schemeClr>
              </a:solidFill>
            </a:endParaRPr>
          </a:p>
          <a:p>
            <a:endParaRPr lang="tr-TR" dirty="0">
              <a:solidFill>
                <a:schemeClr val="tx1">
                  <a:lumMod val="95000"/>
                  <a:lumOff val="5000"/>
                </a:schemeClr>
              </a:solidFill>
            </a:endParaRPr>
          </a:p>
          <a:p>
            <a:r>
              <a:rPr lang="tr-TR" dirty="0" smtClean="0">
                <a:solidFill>
                  <a:schemeClr val="tx1">
                    <a:lumMod val="95000"/>
                    <a:lumOff val="5000"/>
                  </a:schemeClr>
                </a:solidFill>
              </a:rPr>
              <a:t>İşe </a:t>
            </a:r>
            <a:r>
              <a:rPr lang="tr-TR" dirty="0">
                <a:solidFill>
                  <a:schemeClr val="tx1">
                    <a:lumMod val="95000"/>
                    <a:lumOff val="5000"/>
                  </a:schemeClr>
                </a:solidFill>
              </a:rPr>
              <a:t>neden gelmedin</a:t>
            </a:r>
            <a:r>
              <a:rPr lang="tr-TR" dirty="0">
                <a:solidFill>
                  <a:schemeClr val="bg2">
                    <a:lumMod val="25000"/>
                  </a:schemeClr>
                </a:solidFill>
              </a:rPr>
              <a:t>? </a:t>
            </a:r>
            <a:r>
              <a:rPr lang="tr-TR" b="1" dirty="0">
                <a:solidFill>
                  <a:schemeClr val="bg2">
                    <a:lumMod val="25000"/>
                  </a:schemeClr>
                </a:solidFill>
              </a:rPr>
              <a:t>( sen dili</a:t>
            </a:r>
            <a:r>
              <a:rPr lang="tr-TR" b="1" dirty="0" smtClean="0">
                <a:solidFill>
                  <a:schemeClr val="bg2">
                    <a:lumMod val="25000"/>
                  </a:schemeClr>
                </a:solidFill>
              </a:rPr>
              <a:t>)</a:t>
            </a:r>
          </a:p>
          <a:p>
            <a:r>
              <a:rPr lang="tr-TR" dirty="0">
                <a:solidFill>
                  <a:schemeClr val="tx1">
                    <a:lumMod val="95000"/>
                    <a:lumOff val="5000"/>
                  </a:schemeClr>
                </a:solidFill>
              </a:rPr>
              <a:t>İşe gelmeyince seni çok merak ettim endişelendim</a:t>
            </a:r>
            <a:r>
              <a:rPr lang="tr-TR" dirty="0" smtClean="0">
                <a:solidFill>
                  <a:schemeClr val="tx1">
                    <a:lumMod val="95000"/>
                    <a:lumOff val="5000"/>
                  </a:schemeClr>
                </a:solidFill>
              </a:rPr>
              <a:t>.</a:t>
            </a:r>
          </a:p>
          <a:p>
            <a:pPr marL="0" indent="0">
              <a:buNone/>
            </a:pPr>
            <a:r>
              <a:rPr lang="tr-TR" b="1" dirty="0" smtClean="0">
                <a:solidFill>
                  <a:schemeClr val="bg2">
                    <a:lumMod val="25000"/>
                  </a:schemeClr>
                </a:solidFill>
              </a:rPr>
              <a:t>( </a:t>
            </a:r>
            <a:r>
              <a:rPr lang="tr-TR" b="1" dirty="0">
                <a:solidFill>
                  <a:schemeClr val="bg2">
                    <a:lumMod val="25000"/>
                  </a:schemeClr>
                </a:solidFill>
              </a:rPr>
              <a:t>ben dili</a:t>
            </a:r>
            <a:r>
              <a:rPr lang="tr-TR" b="1" dirty="0" smtClean="0">
                <a:solidFill>
                  <a:schemeClr val="bg2">
                    <a:lumMod val="25000"/>
                  </a:schemeClr>
                </a:solidFill>
              </a:rPr>
              <a:t>)</a:t>
            </a:r>
          </a:p>
        </p:txBody>
      </p:sp>
    </p:spTree>
    <p:extLst>
      <p:ext uri="{BB962C8B-B14F-4D97-AF65-F5344CB8AC3E}">
        <p14:creationId xmlns:p14="http://schemas.microsoft.com/office/powerpoint/2010/main" val="3319033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smtClean="0">
              <a:solidFill>
                <a:schemeClr val="tx1">
                  <a:lumMod val="95000"/>
                  <a:lumOff val="5000"/>
                </a:schemeClr>
              </a:solidFill>
            </a:endParaRPr>
          </a:p>
          <a:p>
            <a:r>
              <a:rPr lang="tr-TR" dirty="0" smtClean="0">
                <a:solidFill>
                  <a:schemeClr val="tx1">
                    <a:lumMod val="95000"/>
                    <a:lumOff val="5000"/>
                  </a:schemeClr>
                </a:solidFill>
              </a:rPr>
              <a:t>Her akşam telefonla oynuyorsun. Burak şu telefonu sana kaç defa söylemem gerekiyor yeter artık. </a:t>
            </a:r>
            <a:r>
              <a:rPr lang="tr-TR" b="1" dirty="0" smtClean="0">
                <a:solidFill>
                  <a:schemeClr val="bg2">
                    <a:lumMod val="25000"/>
                  </a:schemeClr>
                </a:solidFill>
              </a:rPr>
              <a:t>(sen dili)</a:t>
            </a:r>
          </a:p>
          <a:p>
            <a:r>
              <a:rPr lang="tr-TR" dirty="0">
                <a:solidFill>
                  <a:schemeClr val="tx1">
                    <a:lumMod val="95000"/>
                    <a:lumOff val="5000"/>
                  </a:schemeClr>
                </a:solidFill>
              </a:rPr>
              <a:t>Telefon oynaman benim kendimi yalnız hissetmeme neden oluyor. Bu </a:t>
            </a:r>
            <a:r>
              <a:rPr lang="tr-TR" dirty="0" smtClean="0">
                <a:solidFill>
                  <a:schemeClr val="tx1">
                    <a:lumMod val="95000"/>
                    <a:lumOff val="5000"/>
                  </a:schemeClr>
                </a:solidFill>
              </a:rPr>
              <a:t>durum da </a:t>
            </a:r>
            <a:r>
              <a:rPr lang="tr-TR" dirty="0">
                <a:solidFill>
                  <a:schemeClr val="tx1">
                    <a:lumMod val="95000"/>
                    <a:lumOff val="5000"/>
                  </a:schemeClr>
                </a:solidFill>
              </a:rPr>
              <a:t>beni çok üzüyor</a:t>
            </a:r>
            <a:r>
              <a:rPr lang="tr-TR" b="1" dirty="0">
                <a:solidFill>
                  <a:schemeClr val="tx1">
                    <a:lumMod val="95000"/>
                    <a:lumOff val="5000"/>
                  </a:schemeClr>
                </a:solidFill>
              </a:rPr>
              <a:t>.</a:t>
            </a:r>
            <a:r>
              <a:rPr lang="tr-TR" b="1" dirty="0">
                <a:solidFill>
                  <a:schemeClr val="bg2">
                    <a:lumMod val="25000"/>
                  </a:schemeClr>
                </a:solidFill>
              </a:rPr>
              <a:t>( ben dili)</a:t>
            </a:r>
          </a:p>
        </p:txBody>
      </p:sp>
    </p:spTree>
    <p:extLst>
      <p:ext uri="{BB962C8B-B14F-4D97-AF65-F5344CB8AC3E}">
        <p14:creationId xmlns:p14="http://schemas.microsoft.com/office/powerpoint/2010/main" val="1200409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387424"/>
            <a:ext cx="8229600" cy="1600200"/>
          </a:xfrm>
        </p:spPr>
        <p:txBody>
          <a:bodyPr/>
          <a:lstStyle/>
          <a:p>
            <a:r>
              <a:rPr lang="tr-TR" dirty="0" smtClean="0">
                <a:solidFill>
                  <a:schemeClr val="tx2">
                    <a:lumMod val="50000"/>
                  </a:schemeClr>
                </a:solidFill>
              </a:rPr>
              <a:t>İLETİŞİM ENGELLERİ</a:t>
            </a:r>
            <a:endParaRPr lang="tr-TR" dirty="0">
              <a:solidFill>
                <a:schemeClr val="tx2">
                  <a:lumMod val="50000"/>
                </a:schemeClr>
              </a:solidFill>
            </a:endParaRPr>
          </a:p>
        </p:txBody>
      </p:sp>
      <p:sp>
        <p:nvSpPr>
          <p:cNvPr id="3" name="İçerik Yer Tutucusu 2"/>
          <p:cNvSpPr>
            <a:spLocks noGrp="1"/>
          </p:cNvSpPr>
          <p:nvPr>
            <p:ph idx="1"/>
          </p:nvPr>
        </p:nvSpPr>
        <p:spPr>
          <a:xfrm>
            <a:off x="457200" y="1268760"/>
            <a:ext cx="8229600" cy="5184576"/>
          </a:xfrm>
        </p:spPr>
        <p:txBody>
          <a:bodyPr/>
          <a:lstStyle/>
          <a:p>
            <a:pPr marL="0" indent="0">
              <a:buNone/>
            </a:pPr>
            <a:r>
              <a:rPr lang="nn-NO" sz="2800" b="1" dirty="0" smtClean="0">
                <a:solidFill>
                  <a:schemeClr val="bg2">
                    <a:lumMod val="25000"/>
                  </a:schemeClr>
                </a:solidFill>
              </a:rPr>
              <a:t>1</a:t>
            </a:r>
            <a:r>
              <a:rPr lang="nn-NO" sz="2800" b="1" dirty="0">
                <a:solidFill>
                  <a:schemeClr val="bg2">
                    <a:lumMod val="25000"/>
                  </a:schemeClr>
                </a:solidFill>
              </a:rPr>
              <a:t>. Sıklıkla Emir Cümleleri </a:t>
            </a:r>
            <a:r>
              <a:rPr lang="nn-NO" sz="2800" b="1" dirty="0" smtClean="0">
                <a:solidFill>
                  <a:schemeClr val="bg2">
                    <a:lumMod val="25000"/>
                  </a:schemeClr>
                </a:solidFill>
              </a:rPr>
              <a:t>Kurmak</a:t>
            </a:r>
            <a:endParaRPr lang="tr-TR" sz="2800" b="1" dirty="0" smtClean="0">
              <a:solidFill>
                <a:schemeClr val="bg2">
                  <a:lumMod val="25000"/>
                </a:schemeClr>
              </a:solidFill>
            </a:endParaRPr>
          </a:p>
          <a:p>
            <a:pPr marL="0" indent="0">
              <a:buNone/>
            </a:pPr>
            <a:endParaRPr lang="tr-TR"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63790" t="26869" r="4392" b="1616"/>
          <a:stretch/>
        </p:blipFill>
        <p:spPr>
          <a:xfrm>
            <a:off x="755576" y="1988840"/>
            <a:ext cx="3811824" cy="3456384"/>
          </a:xfrm>
          <a:prstGeom prst="rect">
            <a:avLst/>
          </a:prstGeom>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85" t="4188" r="-1" b="4019"/>
          <a:stretch/>
        </p:blipFill>
        <p:spPr bwMode="auto">
          <a:xfrm>
            <a:off x="4821382" y="2133600"/>
            <a:ext cx="3971334" cy="3172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1817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6048672"/>
          </a:xfrm>
        </p:spPr>
        <p:txBody>
          <a:bodyPr/>
          <a:lstStyle/>
          <a:p>
            <a:pPr marL="0" indent="0">
              <a:buNone/>
            </a:pPr>
            <a:r>
              <a:rPr lang="tr-TR" sz="2800" b="1" dirty="0" smtClean="0">
                <a:solidFill>
                  <a:schemeClr val="bg2">
                    <a:lumMod val="25000"/>
                  </a:schemeClr>
                </a:solidFill>
              </a:rPr>
              <a:t>2. Gözdağı Vermek</a:t>
            </a:r>
          </a:p>
          <a:p>
            <a:endParaRPr lang="tr-TR" dirty="0" smtClean="0"/>
          </a:p>
          <a:p>
            <a:pPr marL="0" indent="0">
              <a:buNone/>
            </a:pPr>
            <a:r>
              <a:rPr lang="tr-TR" dirty="0" smtClean="0">
                <a:solidFill>
                  <a:schemeClr val="tx2">
                    <a:lumMod val="50000"/>
                  </a:schemeClr>
                </a:solidFill>
              </a:rPr>
              <a:t>‘</a:t>
            </a:r>
            <a:r>
              <a:rPr lang="tr-TR" dirty="0">
                <a:solidFill>
                  <a:schemeClr val="tx2">
                    <a:lumMod val="50000"/>
                  </a:schemeClr>
                </a:solidFill>
              </a:rPr>
              <a:t>‘ </a:t>
            </a:r>
            <a:r>
              <a:rPr lang="tr-TR" dirty="0" smtClean="0">
                <a:solidFill>
                  <a:schemeClr val="tx2">
                    <a:lumMod val="50000"/>
                  </a:schemeClr>
                </a:solidFill>
              </a:rPr>
              <a:t>Ödevini </a:t>
            </a:r>
            <a:r>
              <a:rPr lang="tr-TR" dirty="0">
                <a:solidFill>
                  <a:schemeClr val="tx2">
                    <a:lumMod val="50000"/>
                  </a:schemeClr>
                </a:solidFill>
              </a:rPr>
              <a:t>bitiremezsen televizyonu </a:t>
            </a:r>
            <a:r>
              <a:rPr lang="tr-TR" dirty="0" smtClean="0">
                <a:solidFill>
                  <a:schemeClr val="tx2">
                    <a:lumMod val="50000"/>
                  </a:schemeClr>
                </a:solidFill>
              </a:rPr>
              <a:t>unut!’’</a:t>
            </a:r>
          </a:p>
          <a:p>
            <a:pPr marL="0" indent="0">
              <a:buNone/>
            </a:pPr>
            <a:endParaRPr lang="tr-TR" dirty="0" smtClean="0">
              <a:solidFill>
                <a:schemeClr val="bg2">
                  <a:lumMod val="10000"/>
                </a:schemeClr>
              </a:solidFill>
            </a:endParaRPr>
          </a:p>
          <a:p>
            <a:pPr marL="0" indent="0">
              <a:buNone/>
            </a:pPr>
            <a:r>
              <a:rPr lang="tr-TR" dirty="0">
                <a:solidFill>
                  <a:schemeClr val="bg2">
                    <a:lumMod val="10000"/>
                  </a:schemeClr>
                </a:solidFill>
              </a:rPr>
              <a:t>İ</a:t>
            </a:r>
            <a:r>
              <a:rPr lang="tr-TR" dirty="0" smtClean="0">
                <a:solidFill>
                  <a:schemeClr val="bg2">
                    <a:lumMod val="10000"/>
                  </a:schemeClr>
                </a:solidFill>
              </a:rPr>
              <a:t>şimizi </a:t>
            </a:r>
            <a:r>
              <a:rPr lang="tr-TR" dirty="0">
                <a:solidFill>
                  <a:schemeClr val="bg2">
                    <a:lumMod val="10000"/>
                  </a:schemeClr>
                </a:solidFill>
              </a:rPr>
              <a:t>kolaylaştırmak için bir davranışı bitirmesini koşula </a:t>
            </a:r>
            <a:r>
              <a:rPr lang="tr-TR" dirty="0" smtClean="0">
                <a:solidFill>
                  <a:schemeClr val="bg2">
                    <a:lumMod val="10000"/>
                  </a:schemeClr>
                </a:solidFill>
              </a:rPr>
              <a:t>bağlayıcı kurduğumuz örnekteki gibi cümleyle televizyon </a:t>
            </a:r>
            <a:r>
              <a:rPr lang="tr-TR" dirty="0">
                <a:solidFill>
                  <a:schemeClr val="bg2">
                    <a:lumMod val="10000"/>
                  </a:schemeClr>
                </a:solidFill>
              </a:rPr>
              <a:t>izlemesini istemediğimiz halde </a:t>
            </a:r>
            <a:r>
              <a:rPr lang="tr-TR" dirty="0" smtClean="0">
                <a:solidFill>
                  <a:schemeClr val="bg2">
                    <a:lumMod val="10000"/>
                  </a:schemeClr>
                </a:solidFill>
              </a:rPr>
              <a:t>onu bir şarta bağlayıp </a:t>
            </a:r>
            <a:r>
              <a:rPr lang="tr-TR" dirty="0" err="1" smtClean="0">
                <a:solidFill>
                  <a:schemeClr val="bg2">
                    <a:lumMod val="10000"/>
                  </a:schemeClr>
                </a:solidFill>
              </a:rPr>
              <a:t>tv</a:t>
            </a:r>
            <a:r>
              <a:rPr lang="tr-TR" dirty="0" smtClean="0">
                <a:solidFill>
                  <a:schemeClr val="bg2">
                    <a:lumMod val="10000"/>
                  </a:schemeClr>
                </a:solidFill>
              </a:rPr>
              <a:t> izlemeyi daha </a:t>
            </a:r>
            <a:r>
              <a:rPr lang="tr-TR" dirty="0">
                <a:solidFill>
                  <a:schemeClr val="bg2">
                    <a:lumMod val="10000"/>
                  </a:schemeClr>
                </a:solidFill>
              </a:rPr>
              <a:t>da çekici hale </a:t>
            </a:r>
            <a:r>
              <a:rPr lang="tr-TR" dirty="0" smtClean="0">
                <a:solidFill>
                  <a:schemeClr val="bg2">
                    <a:lumMod val="10000"/>
                  </a:schemeClr>
                </a:solidFill>
              </a:rPr>
              <a:t>getirebilir istediğimiz davranıştan uzaklaşmasına sebep olabiliriz.</a:t>
            </a:r>
            <a:endParaRPr lang="tr-TR" dirty="0">
              <a:solidFill>
                <a:schemeClr val="bg2">
                  <a:lumMod val="10000"/>
                </a:schemeClr>
              </a:solidFill>
            </a:endParaRPr>
          </a:p>
        </p:txBody>
      </p:sp>
    </p:spTree>
    <p:extLst>
      <p:ext uri="{BB962C8B-B14F-4D97-AF65-F5344CB8AC3E}">
        <p14:creationId xmlns:p14="http://schemas.microsoft.com/office/powerpoint/2010/main" val="1161585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lstStyle/>
          <a:p>
            <a:pPr marL="0" indent="0">
              <a:buNone/>
            </a:pPr>
            <a:r>
              <a:rPr lang="tr-TR" sz="2800" b="1" dirty="0">
                <a:solidFill>
                  <a:schemeClr val="bg2">
                    <a:lumMod val="25000"/>
                  </a:schemeClr>
                </a:solidFill>
              </a:rPr>
              <a:t>3. Sürekli Öğüt </a:t>
            </a:r>
            <a:r>
              <a:rPr lang="tr-TR" sz="2800" b="1" dirty="0" smtClean="0">
                <a:solidFill>
                  <a:schemeClr val="bg2">
                    <a:lumMod val="25000"/>
                  </a:schemeClr>
                </a:solidFill>
              </a:rPr>
              <a:t>Vermek, </a:t>
            </a:r>
            <a:r>
              <a:rPr lang="tr-TR" sz="2800" b="1" dirty="0">
                <a:solidFill>
                  <a:schemeClr val="bg2">
                    <a:lumMod val="25000"/>
                  </a:schemeClr>
                </a:solidFill>
              </a:rPr>
              <a:t>Çözüm Önerileri </a:t>
            </a:r>
            <a:r>
              <a:rPr lang="tr-TR" sz="2800" b="1" dirty="0" smtClean="0">
                <a:solidFill>
                  <a:schemeClr val="bg2">
                    <a:lumMod val="25000"/>
                  </a:schemeClr>
                </a:solidFill>
              </a:rPr>
              <a:t>Getirmek</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954636"/>
            <a:ext cx="3768228" cy="3761031"/>
          </a:xfrm>
          <a:prstGeom prst="rect">
            <a:avLst/>
          </a:prstGeom>
        </p:spPr>
      </p:pic>
      <p:pic>
        <p:nvPicPr>
          <p:cNvPr id="5" name="Resim 4"/>
          <p:cNvPicPr>
            <a:picLocks noChangeAspect="1"/>
          </p:cNvPicPr>
          <p:nvPr/>
        </p:nvPicPr>
        <p:blipFill rotWithShape="1">
          <a:blip r:embed="rId3">
            <a:extLst>
              <a:ext uri="{28A0092B-C50C-407E-A947-70E740481C1C}">
                <a14:useLocalDpi xmlns:a14="http://schemas.microsoft.com/office/drawing/2010/main" val="0"/>
              </a:ext>
            </a:extLst>
          </a:blip>
          <a:srcRect l="5000" t="7385" r="3182" b="8751"/>
          <a:stretch/>
        </p:blipFill>
        <p:spPr>
          <a:xfrm>
            <a:off x="4788024" y="1340768"/>
            <a:ext cx="3960440" cy="5040560"/>
          </a:xfrm>
          <a:prstGeom prst="rect">
            <a:avLst/>
          </a:prstGeom>
        </p:spPr>
      </p:pic>
    </p:spTree>
    <p:extLst>
      <p:ext uri="{BB962C8B-B14F-4D97-AF65-F5344CB8AC3E}">
        <p14:creationId xmlns:p14="http://schemas.microsoft.com/office/powerpoint/2010/main" val="4107329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04664"/>
            <a:ext cx="8229600" cy="5616624"/>
          </a:xfrm>
        </p:spPr>
        <p:txBody>
          <a:bodyPr>
            <a:normAutofit/>
          </a:bodyPr>
          <a:lstStyle/>
          <a:p>
            <a:pPr marL="0" indent="0">
              <a:buNone/>
            </a:pPr>
            <a:r>
              <a:rPr lang="tr-TR" sz="2800" b="1" dirty="0">
                <a:solidFill>
                  <a:schemeClr val="bg2">
                    <a:lumMod val="25000"/>
                  </a:schemeClr>
                </a:solidFill>
              </a:rPr>
              <a:t>4. Sıklıkla </a:t>
            </a:r>
            <a:r>
              <a:rPr lang="tr-TR" sz="2800" b="1" dirty="0" smtClean="0">
                <a:solidFill>
                  <a:schemeClr val="bg2">
                    <a:lumMod val="25000"/>
                  </a:schemeClr>
                </a:solidFill>
              </a:rPr>
              <a:t>Yargılamak, Eleştirmek</a:t>
            </a:r>
            <a:endParaRPr lang="tr-TR" sz="2800" b="1" dirty="0">
              <a:solidFill>
                <a:schemeClr val="bg2">
                  <a:lumMod val="25000"/>
                </a:schemeClr>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516825"/>
            <a:ext cx="6840760" cy="4864503"/>
          </a:xfrm>
          <a:prstGeom prst="rect">
            <a:avLst/>
          </a:prstGeom>
        </p:spPr>
      </p:pic>
    </p:spTree>
    <p:extLst>
      <p:ext uri="{BB962C8B-B14F-4D97-AF65-F5344CB8AC3E}">
        <p14:creationId xmlns:p14="http://schemas.microsoft.com/office/powerpoint/2010/main" val="3520964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solidFill>
                  <a:schemeClr val="tx2">
                    <a:lumMod val="50000"/>
                  </a:schemeClr>
                </a:solidFill>
              </a:rPr>
              <a:t>İLETİŞİM BECERİLERİ</a:t>
            </a:r>
            <a:endParaRPr lang="tr-TR" dirty="0">
              <a:solidFill>
                <a:schemeClr val="tx2">
                  <a:lumMod val="50000"/>
                </a:schemeClr>
              </a:solidFill>
            </a:endParaRPr>
          </a:p>
        </p:txBody>
      </p:sp>
    </p:spTree>
    <p:extLst>
      <p:ext uri="{BB962C8B-B14F-4D97-AF65-F5344CB8AC3E}">
        <p14:creationId xmlns:p14="http://schemas.microsoft.com/office/powerpoint/2010/main" val="28002700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616624"/>
          </a:xfrm>
        </p:spPr>
        <p:txBody>
          <a:bodyPr/>
          <a:lstStyle/>
          <a:p>
            <a:pPr marL="0" indent="0">
              <a:buNone/>
            </a:pPr>
            <a:r>
              <a:rPr lang="tr-TR" sz="2800" b="1" dirty="0" smtClean="0">
                <a:solidFill>
                  <a:schemeClr val="bg2">
                    <a:lumMod val="25000"/>
                  </a:schemeClr>
                </a:solidFill>
              </a:rPr>
              <a:t>5.Sürekli Övmek</a:t>
            </a:r>
          </a:p>
          <a:p>
            <a:pPr marL="0" indent="0">
              <a:buNone/>
            </a:pPr>
            <a:endParaRPr lang="tr-TR" b="1" dirty="0" smtClean="0"/>
          </a:p>
          <a:p>
            <a:pPr marL="0" indent="0">
              <a:buNone/>
            </a:pPr>
            <a:endParaRPr lang="tr-TR" dirty="0" smtClean="0">
              <a:solidFill>
                <a:schemeClr val="tx1">
                  <a:lumMod val="95000"/>
                  <a:lumOff val="5000"/>
                </a:schemeClr>
              </a:solidFill>
            </a:endParaRPr>
          </a:p>
          <a:p>
            <a:pPr marL="0" indent="0">
              <a:buNone/>
            </a:pPr>
            <a:r>
              <a:rPr lang="tr-TR" dirty="0" smtClean="0">
                <a:solidFill>
                  <a:schemeClr val="tx1">
                    <a:lumMod val="95000"/>
                    <a:lumOff val="5000"/>
                  </a:schemeClr>
                </a:solidFill>
              </a:rPr>
              <a:t>Yerinde ve yeterli övgü verilmelidir. Çocuklarımızın başarılarını kendileri için gerçekleştirdiğine ve bizim onların hayatlarında bu duruma tanıklık ettiğimiz bilincine sahip olmak gereklidir.</a:t>
            </a:r>
          </a:p>
          <a:p>
            <a:pPr marL="0" indent="0">
              <a:buNone/>
            </a:pPr>
            <a:endParaRPr lang="tr-TR" dirty="0" smtClean="0">
              <a:solidFill>
                <a:schemeClr val="tx1">
                  <a:lumMod val="95000"/>
                  <a:lumOff val="5000"/>
                </a:schemeClr>
              </a:solidFill>
            </a:endParaRPr>
          </a:p>
          <a:p>
            <a:pPr marL="0" indent="0">
              <a:buNone/>
            </a:pPr>
            <a:r>
              <a:rPr lang="tr-TR" dirty="0" smtClean="0">
                <a:solidFill>
                  <a:schemeClr val="tx1">
                    <a:lumMod val="95000"/>
                    <a:lumOff val="5000"/>
                  </a:schemeClr>
                </a:solidFill>
              </a:rPr>
              <a:t>Bazen yalnızca özle söylenen övgü yeterlidir.</a:t>
            </a:r>
            <a:endParaRPr lang="tr-TR" dirty="0">
              <a:solidFill>
                <a:schemeClr val="tx1">
                  <a:lumMod val="95000"/>
                  <a:lumOff val="5000"/>
                </a:schemeClr>
              </a:solidFill>
            </a:endParaRPr>
          </a:p>
        </p:txBody>
      </p:sp>
    </p:spTree>
    <p:extLst>
      <p:ext uri="{BB962C8B-B14F-4D97-AF65-F5344CB8AC3E}">
        <p14:creationId xmlns:p14="http://schemas.microsoft.com/office/powerpoint/2010/main" val="3223743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692696"/>
            <a:ext cx="8229600" cy="5616624"/>
          </a:xfrm>
        </p:spPr>
        <p:txBody>
          <a:bodyPr>
            <a:normAutofit/>
          </a:bodyPr>
          <a:lstStyle/>
          <a:p>
            <a:pPr marL="0" indent="0">
              <a:buNone/>
            </a:pPr>
            <a:r>
              <a:rPr lang="tr-TR" sz="2800" b="1" dirty="0" smtClean="0">
                <a:solidFill>
                  <a:schemeClr val="bg2">
                    <a:lumMod val="25000"/>
                  </a:schemeClr>
                </a:solidFill>
              </a:rPr>
              <a:t>6.Ad takmak, </a:t>
            </a:r>
            <a:r>
              <a:rPr lang="tr-TR" sz="2800" b="1" dirty="0">
                <a:solidFill>
                  <a:schemeClr val="bg2">
                    <a:lumMod val="25000"/>
                  </a:schemeClr>
                </a:solidFill>
              </a:rPr>
              <a:t>alay </a:t>
            </a:r>
            <a:r>
              <a:rPr lang="tr-TR" sz="2800" b="1" dirty="0" smtClean="0">
                <a:solidFill>
                  <a:schemeClr val="bg2">
                    <a:lumMod val="25000"/>
                  </a:schemeClr>
                </a:solidFill>
              </a:rPr>
              <a:t>etmek :</a:t>
            </a:r>
          </a:p>
        </p:txBody>
      </p:sp>
      <p:pic>
        <p:nvPicPr>
          <p:cNvPr id="4" name="Resim 3"/>
          <p:cNvPicPr>
            <a:picLocks noChangeAspect="1"/>
          </p:cNvPicPr>
          <p:nvPr/>
        </p:nvPicPr>
        <p:blipFill rotWithShape="1">
          <a:blip r:embed="rId3">
            <a:extLst>
              <a:ext uri="{28A0092B-C50C-407E-A947-70E740481C1C}">
                <a14:useLocalDpi xmlns:a14="http://schemas.microsoft.com/office/drawing/2010/main" val="0"/>
              </a:ext>
            </a:extLst>
          </a:blip>
          <a:srcRect b="9803"/>
          <a:stretch/>
        </p:blipFill>
        <p:spPr>
          <a:xfrm>
            <a:off x="899592" y="1761969"/>
            <a:ext cx="6768753" cy="4406035"/>
          </a:xfrm>
          <a:prstGeom prst="rect">
            <a:avLst/>
          </a:prstGeom>
        </p:spPr>
      </p:pic>
    </p:spTree>
    <p:extLst>
      <p:ext uri="{BB962C8B-B14F-4D97-AF65-F5344CB8AC3E}">
        <p14:creationId xmlns:p14="http://schemas.microsoft.com/office/powerpoint/2010/main" val="3370889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solidFill>
                  <a:schemeClr val="accent1">
                    <a:lumMod val="50000"/>
                  </a:schemeClr>
                </a:solidFill>
              </a:rPr>
              <a:t>“Geri zekalı!” “</a:t>
            </a:r>
            <a:r>
              <a:rPr lang="tr-TR" dirty="0" smtClean="0">
                <a:solidFill>
                  <a:schemeClr val="accent1">
                    <a:lumMod val="50000"/>
                  </a:schemeClr>
                </a:solidFill>
              </a:rPr>
              <a:t>Tembel” </a:t>
            </a:r>
          </a:p>
          <a:p>
            <a:endParaRPr lang="tr-TR" dirty="0" smtClean="0">
              <a:solidFill>
                <a:schemeClr val="tx1">
                  <a:lumMod val="95000"/>
                  <a:lumOff val="5000"/>
                </a:schemeClr>
              </a:solidFill>
            </a:endParaRPr>
          </a:p>
          <a:p>
            <a:pPr marL="0" indent="0">
              <a:buNone/>
            </a:pPr>
            <a:endParaRPr lang="tr-TR" dirty="0" smtClean="0">
              <a:solidFill>
                <a:schemeClr val="tx1">
                  <a:lumMod val="95000"/>
                  <a:lumOff val="5000"/>
                </a:schemeClr>
              </a:solidFill>
            </a:endParaRPr>
          </a:p>
          <a:p>
            <a:pPr marL="0" indent="0">
              <a:buNone/>
            </a:pPr>
            <a:r>
              <a:rPr lang="tr-TR" dirty="0" smtClean="0">
                <a:solidFill>
                  <a:schemeClr val="tx1">
                    <a:lumMod val="95000"/>
                    <a:lumOff val="5000"/>
                  </a:schemeClr>
                </a:solidFill>
              </a:rPr>
              <a:t>Bireylerin benlik </a:t>
            </a:r>
            <a:r>
              <a:rPr lang="tr-TR" dirty="0">
                <a:solidFill>
                  <a:schemeClr val="tx1">
                    <a:lumMod val="95000"/>
                    <a:lumOff val="5000"/>
                  </a:schemeClr>
                </a:solidFill>
              </a:rPr>
              <a:t>imajı üzerinde olumsuz </a:t>
            </a:r>
            <a:r>
              <a:rPr lang="tr-TR" dirty="0" smtClean="0">
                <a:solidFill>
                  <a:schemeClr val="tx1">
                    <a:lumMod val="95000"/>
                    <a:lumOff val="5000"/>
                  </a:schemeClr>
                </a:solidFill>
              </a:rPr>
              <a:t>etkiye sebep olur,  kendisini </a:t>
            </a:r>
            <a:r>
              <a:rPr lang="tr-TR" dirty="0">
                <a:solidFill>
                  <a:schemeClr val="tx1">
                    <a:lumMod val="95000"/>
                    <a:lumOff val="5000"/>
                  </a:schemeClr>
                </a:solidFill>
              </a:rPr>
              <a:t>değersiz hissetmesine yol açar. </a:t>
            </a:r>
          </a:p>
        </p:txBody>
      </p:sp>
    </p:spTree>
    <p:extLst>
      <p:ext uri="{BB962C8B-B14F-4D97-AF65-F5344CB8AC3E}">
        <p14:creationId xmlns:p14="http://schemas.microsoft.com/office/powerpoint/2010/main" val="3817357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836712"/>
            <a:ext cx="8229600" cy="5400600"/>
          </a:xfrm>
        </p:spPr>
        <p:txBody>
          <a:bodyPr/>
          <a:lstStyle/>
          <a:p>
            <a:pPr marL="0" indent="0">
              <a:buNone/>
            </a:pPr>
            <a:r>
              <a:rPr lang="tr-TR" sz="2800" b="1" dirty="0">
                <a:solidFill>
                  <a:schemeClr val="bg2">
                    <a:lumMod val="25000"/>
                  </a:schemeClr>
                </a:solidFill>
              </a:rPr>
              <a:t>7. Sürekli Soru Sormak, Sınamak, Sorgulamak</a:t>
            </a:r>
            <a:r>
              <a:rPr lang="tr-TR" sz="2800" b="1" dirty="0" smtClean="0">
                <a:solidFill>
                  <a:schemeClr val="bg2">
                    <a:lumMod val="25000"/>
                  </a:schemeClr>
                </a:solidFill>
              </a:rPr>
              <a:t>:</a:t>
            </a:r>
          </a:p>
          <a:p>
            <a:pPr marL="0" indent="0">
              <a:buNone/>
            </a:pPr>
            <a:endParaRPr lang="tr-TR" b="1" dirty="0" smtClean="0"/>
          </a:p>
          <a:p>
            <a:r>
              <a:rPr lang="tr-TR" dirty="0" smtClean="0">
                <a:solidFill>
                  <a:schemeClr val="tx2">
                    <a:lumMod val="50000"/>
                  </a:schemeClr>
                </a:solidFill>
              </a:rPr>
              <a:t>Neden?.. Kim?.. Ne yaptın?...</a:t>
            </a:r>
          </a:p>
          <a:p>
            <a:endParaRPr lang="tr-TR" dirty="0" smtClean="0">
              <a:solidFill>
                <a:schemeClr val="bg2">
                  <a:lumMod val="10000"/>
                </a:schemeClr>
              </a:solidFill>
            </a:endParaRPr>
          </a:p>
          <a:p>
            <a:pPr marL="0" indent="0">
              <a:buNone/>
            </a:pPr>
            <a:endParaRPr lang="tr-TR" dirty="0" smtClean="0">
              <a:solidFill>
                <a:schemeClr val="bg2">
                  <a:lumMod val="10000"/>
                </a:schemeClr>
              </a:solidFill>
            </a:endParaRPr>
          </a:p>
          <a:p>
            <a:pPr marL="0" indent="0">
              <a:buNone/>
            </a:pPr>
            <a:r>
              <a:rPr lang="tr-TR" dirty="0" smtClean="0">
                <a:solidFill>
                  <a:schemeClr val="bg2">
                    <a:lumMod val="10000"/>
                  </a:schemeClr>
                </a:solidFill>
              </a:rPr>
              <a:t> Sıklıkla sorulan bu gibi sorular bireyin sorgulanıyor </a:t>
            </a:r>
            <a:r>
              <a:rPr lang="tr-TR" dirty="0">
                <a:solidFill>
                  <a:schemeClr val="bg2">
                    <a:lumMod val="10000"/>
                  </a:schemeClr>
                </a:solidFill>
              </a:rPr>
              <a:t>hissine </a:t>
            </a:r>
            <a:r>
              <a:rPr lang="tr-TR" dirty="0" smtClean="0">
                <a:solidFill>
                  <a:schemeClr val="bg2">
                    <a:lumMod val="10000"/>
                  </a:schemeClr>
                </a:solidFill>
              </a:rPr>
              <a:t>kapılmasına sebep olur ve </a:t>
            </a:r>
            <a:r>
              <a:rPr lang="tr-TR" dirty="0">
                <a:solidFill>
                  <a:schemeClr val="bg2">
                    <a:lumMod val="10000"/>
                  </a:schemeClr>
                </a:solidFill>
              </a:rPr>
              <a:t>bu durum onda güvensizlik, </a:t>
            </a:r>
            <a:r>
              <a:rPr lang="tr-TR" dirty="0" smtClean="0">
                <a:solidFill>
                  <a:schemeClr val="bg2">
                    <a:lumMod val="10000"/>
                  </a:schemeClr>
                </a:solidFill>
              </a:rPr>
              <a:t>kuşku ve kaygı </a:t>
            </a:r>
            <a:r>
              <a:rPr lang="tr-TR" dirty="0">
                <a:solidFill>
                  <a:schemeClr val="bg2">
                    <a:lumMod val="10000"/>
                  </a:schemeClr>
                </a:solidFill>
              </a:rPr>
              <a:t>oluşturur.</a:t>
            </a:r>
          </a:p>
        </p:txBody>
      </p:sp>
    </p:spTree>
    <p:extLst>
      <p:ext uri="{BB962C8B-B14F-4D97-AF65-F5344CB8AC3E}">
        <p14:creationId xmlns:p14="http://schemas.microsoft.com/office/powerpoint/2010/main" val="3034055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988840"/>
            <a:ext cx="8229600" cy="4525963"/>
          </a:xfrm>
        </p:spPr>
        <p:txBody>
          <a:bodyPr>
            <a:normAutofit lnSpcReduction="10000"/>
          </a:bodyPr>
          <a:lstStyle/>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pPr marL="0" indent="0" algn="ctr">
              <a:buNone/>
            </a:pPr>
            <a:r>
              <a:rPr lang="tr-TR" sz="6600" b="1" dirty="0" smtClean="0">
                <a:solidFill>
                  <a:schemeClr val="tx2">
                    <a:lumMod val="50000"/>
                  </a:schemeClr>
                </a:solidFill>
              </a:rPr>
              <a:t>MODÜL-2</a:t>
            </a:r>
            <a:endParaRPr lang="tr-TR" sz="6600" b="1" dirty="0">
              <a:solidFill>
                <a:schemeClr val="tx2">
                  <a:lumMod val="50000"/>
                </a:schemeClr>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96354"/>
            <a:ext cx="7632848" cy="44728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Resim 4"/>
          <p:cNvPicPr>
            <a:picLocks noChangeAspect="1"/>
          </p:cNvPicPr>
          <p:nvPr/>
        </p:nvPicPr>
        <p:blipFill rotWithShape="1">
          <a:blip r:embed="rId3">
            <a:extLst>
              <a:ext uri="{28A0092B-C50C-407E-A947-70E740481C1C}">
                <a14:useLocalDpi xmlns:a14="http://schemas.microsoft.com/office/drawing/2010/main" val="0"/>
              </a:ext>
            </a:extLst>
          </a:blip>
          <a:srcRect l="41511" t="68799" r="41974" b="6386"/>
          <a:stretch/>
        </p:blipFill>
        <p:spPr>
          <a:xfrm>
            <a:off x="7633855" y="5583382"/>
            <a:ext cx="1510145" cy="1274618"/>
          </a:xfrm>
          <a:prstGeom prst="rect">
            <a:avLst/>
          </a:prstGeom>
          <a:ln>
            <a:noFill/>
          </a:ln>
          <a:effectLst>
            <a:softEdge rad="112500"/>
          </a:effectLst>
        </p:spPr>
      </p:pic>
    </p:spTree>
    <p:extLst>
      <p:ext uri="{BB962C8B-B14F-4D97-AF65-F5344CB8AC3E}">
        <p14:creationId xmlns:p14="http://schemas.microsoft.com/office/powerpoint/2010/main" val="3165786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Sunum İçeriği</a:t>
            </a:r>
            <a:endParaRPr lang="tr-TR" dirty="0"/>
          </a:p>
        </p:txBody>
      </p:sp>
      <p:sp>
        <p:nvSpPr>
          <p:cNvPr id="3" name="İçerik Yer Tutucusu 2"/>
          <p:cNvSpPr>
            <a:spLocks noGrp="1"/>
          </p:cNvSpPr>
          <p:nvPr>
            <p:ph idx="1"/>
          </p:nvPr>
        </p:nvSpPr>
        <p:spPr/>
        <p:txBody>
          <a:bodyPr/>
          <a:lstStyle/>
          <a:p>
            <a:endParaRPr lang="tr-TR" dirty="0" smtClean="0">
              <a:solidFill>
                <a:schemeClr val="tx1">
                  <a:lumMod val="95000"/>
                  <a:lumOff val="5000"/>
                </a:schemeClr>
              </a:solidFill>
            </a:endParaRPr>
          </a:p>
          <a:p>
            <a:pPr marL="0" indent="0">
              <a:buNone/>
            </a:pPr>
            <a:r>
              <a:rPr lang="tr-TR" b="1" dirty="0" smtClean="0">
                <a:solidFill>
                  <a:schemeClr val="tx1">
                    <a:lumMod val="95000"/>
                    <a:lumOff val="5000"/>
                  </a:schemeClr>
                </a:solidFill>
              </a:rPr>
              <a:t>1-</a:t>
            </a:r>
            <a:r>
              <a:rPr lang="tr-TR" dirty="0" smtClean="0">
                <a:solidFill>
                  <a:schemeClr val="tx1">
                    <a:lumMod val="95000"/>
                    <a:lumOff val="5000"/>
                  </a:schemeClr>
                </a:solidFill>
              </a:rPr>
              <a:t>Aile İçi İletişim</a:t>
            </a:r>
          </a:p>
          <a:p>
            <a:pPr marL="0" indent="0">
              <a:buNone/>
            </a:pPr>
            <a:r>
              <a:rPr lang="tr-TR" dirty="0" smtClean="0">
                <a:solidFill>
                  <a:schemeClr val="tx1">
                    <a:lumMod val="95000"/>
                    <a:lumOff val="5000"/>
                  </a:schemeClr>
                </a:solidFill>
              </a:rPr>
              <a:t>(Çekirdek ve geniş ailede iletişim)</a:t>
            </a:r>
          </a:p>
          <a:p>
            <a:pPr marL="0" indent="0">
              <a:buNone/>
            </a:pPr>
            <a:r>
              <a:rPr lang="tr-TR" b="1" dirty="0" smtClean="0">
                <a:solidFill>
                  <a:schemeClr val="tx1">
                    <a:lumMod val="95000"/>
                    <a:lumOff val="5000"/>
                  </a:schemeClr>
                </a:solidFill>
              </a:rPr>
              <a:t>2-</a:t>
            </a:r>
            <a:r>
              <a:rPr lang="tr-TR" dirty="0" smtClean="0">
                <a:solidFill>
                  <a:schemeClr val="tx1">
                    <a:lumMod val="95000"/>
                    <a:lumOff val="5000"/>
                  </a:schemeClr>
                </a:solidFill>
              </a:rPr>
              <a:t>Sağlıklı Aile İçi İletişim</a:t>
            </a:r>
          </a:p>
          <a:p>
            <a:pPr marL="0" indent="0">
              <a:buNone/>
            </a:pPr>
            <a:r>
              <a:rPr lang="tr-TR" b="1" dirty="0" smtClean="0">
                <a:solidFill>
                  <a:schemeClr val="tx1">
                    <a:lumMod val="95000"/>
                    <a:lumOff val="5000"/>
                  </a:schemeClr>
                </a:solidFill>
              </a:rPr>
              <a:t>3-</a:t>
            </a:r>
            <a:r>
              <a:rPr lang="tr-TR" dirty="0" smtClean="0">
                <a:solidFill>
                  <a:schemeClr val="tx1">
                    <a:lumMod val="95000"/>
                    <a:lumOff val="5000"/>
                  </a:schemeClr>
                </a:solidFill>
              </a:rPr>
              <a:t>Kişilerarası </a:t>
            </a:r>
            <a:r>
              <a:rPr lang="tr-TR" dirty="0" smtClean="0">
                <a:solidFill>
                  <a:schemeClr val="tx1">
                    <a:lumMod val="95000"/>
                    <a:lumOff val="5000"/>
                  </a:schemeClr>
                </a:solidFill>
              </a:rPr>
              <a:t>İletişim</a:t>
            </a:r>
          </a:p>
          <a:p>
            <a:pPr marL="0" indent="0">
              <a:buNone/>
            </a:pPr>
            <a:r>
              <a:rPr lang="tr-TR" b="1" dirty="0" smtClean="0">
                <a:solidFill>
                  <a:schemeClr val="tx1">
                    <a:lumMod val="95000"/>
                    <a:lumOff val="5000"/>
                  </a:schemeClr>
                </a:solidFill>
              </a:rPr>
              <a:t>4-</a:t>
            </a:r>
            <a:r>
              <a:rPr lang="tr-TR" dirty="0" smtClean="0">
                <a:solidFill>
                  <a:schemeClr val="tx1">
                    <a:lumMod val="95000"/>
                    <a:lumOff val="5000"/>
                  </a:schemeClr>
                </a:solidFill>
              </a:rPr>
              <a:t>Kültür ve İletişim</a:t>
            </a:r>
            <a:endParaRPr lang="tr-TR" dirty="0" smtClean="0">
              <a:solidFill>
                <a:schemeClr val="tx1">
                  <a:lumMod val="95000"/>
                  <a:lumOff val="5000"/>
                </a:schemeClr>
              </a:solidFill>
            </a:endParaRPr>
          </a:p>
          <a:p>
            <a:pPr marL="0" indent="0">
              <a:buNone/>
            </a:pPr>
            <a:endParaRPr lang="tr-TR" dirty="0"/>
          </a:p>
        </p:txBody>
      </p:sp>
    </p:spTree>
    <p:extLst>
      <p:ext uri="{BB962C8B-B14F-4D97-AF65-F5344CB8AC3E}">
        <p14:creationId xmlns:p14="http://schemas.microsoft.com/office/powerpoint/2010/main" val="37515198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76672"/>
            <a:ext cx="8229600" cy="1600200"/>
          </a:xfrm>
        </p:spPr>
        <p:txBody>
          <a:bodyPr/>
          <a:lstStyle/>
          <a:p>
            <a:r>
              <a:rPr lang="tr-TR" dirty="0" smtClean="0"/>
              <a:t>Aile İçi ve </a:t>
            </a:r>
            <a:r>
              <a:rPr lang="tr-TR" dirty="0" err="1" smtClean="0"/>
              <a:t>Kişilararası</a:t>
            </a:r>
            <a:r>
              <a:rPr lang="tr-TR" dirty="0" smtClean="0"/>
              <a:t> İletişim</a:t>
            </a:r>
            <a:endParaRPr lang="tr-TR" dirty="0"/>
          </a:p>
        </p:txBody>
      </p:sp>
      <p:sp>
        <p:nvSpPr>
          <p:cNvPr id="3" name="İçerik Yer Tutucusu 2"/>
          <p:cNvSpPr>
            <a:spLocks noGrp="1"/>
          </p:cNvSpPr>
          <p:nvPr>
            <p:ph idx="1"/>
          </p:nvPr>
        </p:nvSpPr>
        <p:spPr/>
        <p:txBody>
          <a:bodyPr/>
          <a:lstStyle/>
          <a:p>
            <a:endParaRPr lang="tr-TR" dirty="0" smtClean="0"/>
          </a:p>
          <a:p>
            <a:endParaRPr lang="tr-TR" dirty="0"/>
          </a:p>
          <a:p>
            <a:r>
              <a:rPr lang="tr-TR" dirty="0" smtClean="0">
                <a:solidFill>
                  <a:schemeClr val="tx1">
                    <a:lumMod val="95000"/>
                    <a:lumOff val="5000"/>
                  </a:schemeClr>
                </a:solidFill>
              </a:rPr>
              <a:t>Aile </a:t>
            </a:r>
            <a:r>
              <a:rPr lang="tr-TR" dirty="0">
                <a:solidFill>
                  <a:schemeClr val="tx1">
                    <a:lumMod val="95000"/>
                    <a:lumOff val="5000"/>
                  </a:schemeClr>
                </a:solidFill>
              </a:rPr>
              <a:t>içinde </a:t>
            </a:r>
            <a:r>
              <a:rPr lang="tr-TR" dirty="0" smtClean="0">
                <a:solidFill>
                  <a:schemeClr val="tx1">
                    <a:lumMod val="95000"/>
                    <a:lumOff val="5000"/>
                  </a:schemeClr>
                </a:solidFill>
              </a:rPr>
              <a:t>eşlerin birbirleri </a:t>
            </a:r>
            <a:r>
              <a:rPr lang="tr-TR" dirty="0">
                <a:solidFill>
                  <a:schemeClr val="tx1">
                    <a:lumMod val="95000"/>
                    <a:lumOff val="5000"/>
                  </a:schemeClr>
                </a:solidFill>
              </a:rPr>
              <a:t>arasındaki </a:t>
            </a:r>
            <a:r>
              <a:rPr lang="tr-TR" dirty="0" smtClean="0">
                <a:solidFill>
                  <a:schemeClr val="tx1">
                    <a:lumMod val="95000"/>
                    <a:lumOff val="5000"/>
                  </a:schemeClr>
                </a:solidFill>
              </a:rPr>
              <a:t>ilişkileri birbirlerine gönderdikleri mesajlar , çocuklarına karşı olan tutumları , </a:t>
            </a:r>
            <a:r>
              <a:rPr lang="tr-TR" dirty="0">
                <a:solidFill>
                  <a:schemeClr val="tx1">
                    <a:lumMod val="95000"/>
                    <a:lumOff val="5000"/>
                  </a:schemeClr>
                </a:solidFill>
              </a:rPr>
              <a:t>anne-baba olarak çocukları ile olan </a:t>
            </a:r>
            <a:r>
              <a:rPr lang="tr-TR" dirty="0" smtClean="0">
                <a:solidFill>
                  <a:schemeClr val="tx1">
                    <a:lumMod val="95000"/>
                    <a:lumOff val="5000"/>
                  </a:schemeClr>
                </a:solidFill>
              </a:rPr>
              <a:t>ilişkilerini ve kardeşlerin </a:t>
            </a:r>
            <a:r>
              <a:rPr lang="tr-TR" dirty="0">
                <a:solidFill>
                  <a:schemeClr val="tx1">
                    <a:lumMod val="95000"/>
                    <a:lumOff val="5000"/>
                  </a:schemeClr>
                </a:solidFill>
              </a:rPr>
              <a:t>birbirleri ile olan </a:t>
            </a:r>
            <a:r>
              <a:rPr lang="tr-TR" dirty="0" smtClean="0">
                <a:solidFill>
                  <a:schemeClr val="tx1">
                    <a:lumMod val="95000"/>
                    <a:lumOff val="5000"/>
                  </a:schemeClr>
                </a:solidFill>
              </a:rPr>
              <a:t>ilişkilerini etkiler.</a:t>
            </a:r>
          </a:p>
          <a:p>
            <a:endParaRPr lang="tr-TR" dirty="0" smtClean="0">
              <a:solidFill>
                <a:schemeClr val="tx1">
                  <a:lumMod val="95000"/>
                  <a:lumOff val="5000"/>
                </a:schemeClr>
              </a:solidFill>
            </a:endParaRPr>
          </a:p>
          <a:p>
            <a:r>
              <a:rPr lang="tr-TR" dirty="0" smtClean="0">
                <a:solidFill>
                  <a:schemeClr val="tx1">
                    <a:lumMod val="95000"/>
                    <a:lumOff val="5000"/>
                  </a:schemeClr>
                </a:solidFill>
              </a:rPr>
              <a:t>Aile sosyal bir organizasyondur ve kendi içinde yapılanmıştır bu yapılanma aile içi ilişkileri etkiler.</a:t>
            </a:r>
            <a:endParaRPr lang="tr-TR" dirty="0">
              <a:solidFill>
                <a:schemeClr val="tx1">
                  <a:lumMod val="95000"/>
                  <a:lumOff val="5000"/>
                </a:schemeClr>
              </a:solidFill>
            </a:endParaRPr>
          </a:p>
        </p:txBody>
      </p:sp>
    </p:spTree>
    <p:extLst>
      <p:ext uri="{BB962C8B-B14F-4D97-AF65-F5344CB8AC3E}">
        <p14:creationId xmlns:p14="http://schemas.microsoft.com/office/powerpoint/2010/main" val="21030530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5184576"/>
          </a:xfrm>
        </p:spPr>
        <p:txBody>
          <a:bodyPr/>
          <a:lstStyle/>
          <a:p>
            <a:r>
              <a:rPr lang="tr-TR" dirty="0">
                <a:solidFill>
                  <a:schemeClr val="tx1">
                    <a:lumMod val="95000"/>
                    <a:lumOff val="5000"/>
                  </a:schemeClr>
                </a:solidFill>
              </a:rPr>
              <a:t>Örnek vermek gerekirse, babanın otoritesinin hakim olduğu ailelerde </a:t>
            </a:r>
            <a:r>
              <a:rPr lang="tr-TR" dirty="0" smtClean="0">
                <a:solidFill>
                  <a:schemeClr val="tx1">
                    <a:lumMod val="95000"/>
                    <a:lumOff val="5000"/>
                  </a:schemeClr>
                </a:solidFill>
              </a:rPr>
              <a:t>genellikle çocuklar </a:t>
            </a:r>
            <a:r>
              <a:rPr lang="tr-TR" dirty="0">
                <a:solidFill>
                  <a:schemeClr val="tx1">
                    <a:lumMod val="95000"/>
                    <a:lumOff val="5000"/>
                  </a:schemeClr>
                </a:solidFill>
              </a:rPr>
              <a:t>babalarına isteklerini iletmek üzere annelerini devreye sokarlar. Bu </a:t>
            </a:r>
            <a:r>
              <a:rPr lang="tr-TR" dirty="0" smtClean="0">
                <a:solidFill>
                  <a:schemeClr val="tx1">
                    <a:lumMod val="95000"/>
                    <a:lumOff val="5000"/>
                  </a:schemeClr>
                </a:solidFill>
              </a:rPr>
              <a:t>durum, babaya </a:t>
            </a:r>
            <a:r>
              <a:rPr lang="tr-TR" dirty="0">
                <a:solidFill>
                  <a:schemeClr val="tx1">
                    <a:lumMod val="95000"/>
                    <a:lumOff val="5000"/>
                  </a:schemeClr>
                </a:solidFill>
              </a:rPr>
              <a:t>saygıdan çok korkuyu ifade eder ve iletişimi dolaylı hale getirir. </a:t>
            </a:r>
            <a:endParaRPr lang="tr-TR" dirty="0" smtClean="0">
              <a:solidFill>
                <a:schemeClr val="tx1">
                  <a:lumMod val="95000"/>
                  <a:lumOff val="5000"/>
                </a:schemeClr>
              </a:solidFill>
            </a:endParaRPr>
          </a:p>
          <a:p>
            <a:endParaRPr lang="tr-TR" dirty="0" smtClean="0">
              <a:solidFill>
                <a:schemeClr val="tx1">
                  <a:lumMod val="95000"/>
                  <a:lumOff val="5000"/>
                </a:schemeClr>
              </a:solidFill>
            </a:endParaRPr>
          </a:p>
          <a:p>
            <a:pPr marL="0" indent="0">
              <a:buNone/>
            </a:pPr>
            <a:endParaRPr lang="tr-TR" dirty="0">
              <a:solidFill>
                <a:schemeClr val="tx1">
                  <a:lumMod val="95000"/>
                  <a:lumOff val="5000"/>
                </a:schemeClr>
              </a:solidFill>
            </a:endParaRPr>
          </a:p>
          <a:p>
            <a:r>
              <a:rPr lang="tr-TR" dirty="0" smtClean="0">
                <a:solidFill>
                  <a:schemeClr val="tx1">
                    <a:lumMod val="95000"/>
                    <a:lumOff val="5000"/>
                  </a:schemeClr>
                </a:solidFill>
              </a:rPr>
              <a:t>Çocuk, babayla </a:t>
            </a:r>
            <a:r>
              <a:rPr lang="tr-TR" dirty="0">
                <a:solidFill>
                  <a:schemeClr val="tx1">
                    <a:lumMod val="95000"/>
                    <a:lumOff val="5000"/>
                  </a:schemeClr>
                </a:solidFill>
              </a:rPr>
              <a:t>iletişim kuramadığı gibi sevgisinden de mahrum kalacağından bu </a:t>
            </a:r>
            <a:r>
              <a:rPr lang="tr-TR" dirty="0" smtClean="0">
                <a:solidFill>
                  <a:schemeClr val="tx1">
                    <a:lumMod val="95000"/>
                    <a:lumOff val="5000"/>
                  </a:schemeClr>
                </a:solidFill>
              </a:rPr>
              <a:t>durum arzu </a:t>
            </a:r>
            <a:r>
              <a:rPr lang="tr-TR" dirty="0">
                <a:solidFill>
                  <a:schemeClr val="tx1">
                    <a:lumMod val="95000"/>
                    <a:lumOff val="5000"/>
                  </a:schemeClr>
                </a:solidFill>
              </a:rPr>
              <a:t>edilir bir iletişim ve ilişki biçimi değildir.</a:t>
            </a:r>
          </a:p>
        </p:txBody>
      </p:sp>
    </p:spTree>
    <p:extLst>
      <p:ext uri="{BB962C8B-B14F-4D97-AF65-F5344CB8AC3E}">
        <p14:creationId xmlns:p14="http://schemas.microsoft.com/office/powerpoint/2010/main" val="1605165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extLst>
              <a:ext uri="{28A0092B-C50C-407E-A947-70E740481C1C}">
                <a14:useLocalDpi xmlns:a14="http://schemas.microsoft.com/office/drawing/2010/main" val="0"/>
              </a:ext>
            </a:extLst>
          </a:blip>
          <a:srcRect l="1809" r="1501" b="3185"/>
          <a:stretch/>
        </p:blipFill>
        <p:spPr>
          <a:xfrm>
            <a:off x="1763688" y="0"/>
            <a:ext cx="5361709" cy="3435927"/>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3501008"/>
            <a:ext cx="6840760" cy="3356992"/>
          </a:xfrm>
          <a:prstGeom prst="rect">
            <a:avLst/>
          </a:prstGeom>
        </p:spPr>
      </p:pic>
    </p:spTree>
    <p:extLst>
      <p:ext uri="{BB962C8B-B14F-4D97-AF65-F5344CB8AC3E}">
        <p14:creationId xmlns:p14="http://schemas.microsoft.com/office/powerpoint/2010/main" val="39401631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lstStyle/>
          <a:p>
            <a:pPr marL="0" indent="0">
              <a:buNone/>
            </a:pPr>
            <a:endParaRPr lang="tr-TR" dirty="0" smtClean="0"/>
          </a:p>
          <a:p>
            <a:pPr marL="0" indent="0">
              <a:buNone/>
            </a:pPr>
            <a:endParaRPr lang="tr-TR" dirty="0"/>
          </a:p>
          <a:p>
            <a:r>
              <a:rPr lang="tr-TR" dirty="0" smtClean="0">
                <a:solidFill>
                  <a:schemeClr val="tx1">
                    <a:lumMod val="95000"/>
                    <a:lumOff val="5000"/>
                  </a:schemeClr>
                </a:solidFill>
              </a:rPr>
              <a:t>Çekirdek </a:t>
            </a:r>
            <a:r>
              <a:rPr lang="tr-TR" dirty="0">
                <a:solidFill>
                  <a:schemeClr val="tx1">
                    <a:lumMod val="95000"/>
                    <a:lumOff val="5000"/>
                  </a:schemeClr>
                </a:solidFill>
              </a:rPr>
              <a:t>aile anne, baba ve çocuklardan oluşmaktadır. Eğer bu durum </a:t>
            </a:r>
            <a:r>
              <a:rPr lang="tr-TR" dirty="0" smtClean="0">
                <a:solidFill>
                  <a:schemeClr val="tx1">
                    <a:lumMod val="95000"/>
                    <a:lumOff val="5000"/>
                  </a:schemeClr>
                </a:solidFill>
              </a:rPr>
              <a:t>üç dört</a:t>
            </a:r>
            <a:r>
              <a:rPr lang="tr-TR" dirty="0">
                <a:solidFill>
                  <a:schemeClr val="tx1">
                    <a:lumMod val="95000"/>
                    <a:lumOff val="5000"/>
                  </a:schemeClr>
                </a:solidFill>
              </a:rPr>
              <a:t> </a:t>
            </a:r>
            <a:r>
              <a:rPr lang="tr-TR" dirty="0" smtClean="0">
                <a:solidFill>
                  <a:schemeClr val="tx1">
                    <a:lumMod val="95000"/>
                    <a:lumOff val="5000"/>
                  </a:schemeClr>
                </a:solidFill>
              </a:rPr>
              <a:t>kuşağın </a:t>
            </a:r>
            <a:r>
              <a:rPr lang="tr-TR" dirty="0">
                <a:solidFill>
                  <a:schemeClr val="tx1">
                    <a:lumMod val="95000"/>
                    <a:lumOff val="5000"/>
                  </a:schemeClr>
                </a:solidFill>
              </a:rPr>
              <a:t>bir arada yaşamasını olanaklı kılıyor ise geniş aile olarak </a:t>
            </a:r>
            <a:r>
              <a:rPr lang="tr-TR" dirty="0" smtClean="0">
                <a:solidFill>
                  <a:schemeClr val="tx1">
                    <a:lumMod val="95000"/>
                    <a:lumOff val="5000"/>
                  </a:schemeClr>
                </a:solidFill>
              </a:rPr>
              <a:t>iletişimin yükü artmaktadır</a:t>
            </a:r>
            <a:r>
              <a:rPr lang="tr-TR" dirty="0">
                <a:solidFill>
                  <a:schemeClr val="tx1">
                    <a:lumMod val="95000"/>
                    <a:lumOff val="5000"/>
                  </a:schemeClr>
                </a:solidFill>
              </a:rPr>
              <a:t>. </a:t>
            </a:r>
            <a:endParaRPr lang="tr-TR" dirty="0" smtClean="0">
              <a:solidFill>
                <a:schemeClr val="tx1">
                  <a:lumMod val="95000"/>
                  <a:lumOff val="5000"/>
                </a:schemeClr>
              </a:solidFill>
            </a:endParaRPr>
          </a:p>
          <a:p>
            <a:endParaRPr lang="tr-TR" dirty="0">
              <a:solidFill>
                <a:schemeClr val="tx1">
                  <a:lumMod val="95000"/>
                  <a:lumOff val="5000"/>
                </a:schemeClr>
              </a:solidFill>
            </a:endParaRPr>
          </a:p>
          <a:p>
            <a:r>
              <a:rPr lang="tr-TR" dirty="0" smtClean="0">
                <a:solidFill>
                  <a:schemeClr val="tx1">
                    <a:lumMod val="95000"/>
                    <a:lumOff val="5000"/>
                  </a:schemeClr>
                </a:solidFill>
              </a:rPr>
              <a:t>Kuşaklar </a:t>
            </a:r>
            <a:r>
              <a:rPr lang="tr-TR" dirty="0">
                <a:solidFill>
                  <a:schemeClr val="tx1">
                    <a:lumMod val="95000"/>
                    <a:lumOff val="5000"/>
                  </a:schemeClr>
                </a:solidFill>
              </a:rPr>
              <a:t>arasında </a:t>
            </a:r>
            <a:r>
              <a:rPr lang="tr-TR" dirty="0" smtClean="0">
                <a:solidFill>
                  <a:schemeClr val="tx1">
                    <a:lumMod val="95000"/>
                    <a:lumOff val="5000"/>
                  </a:schemeClr>
                </a:solidFill>
              </a:rPr>
              <a:t>iletişimin kurulması</a:t>
            </a:r>
            <a:r>
              <a:rPr lang="tr-TR" dirty="0">
                <a:solidFill>
                  <a:schemeClr val="tx1">
                    <a:lumMod val="95000"/>
                    <a:lumOff val="5000"/>
                  </a:schemeClr>
                </a:solidFill>
              </a:rPr>
              <a:t>, ailede yaşlı ve </a:t>
            </a:r>
            <a:r>
              <a:rPr lang="tr-TR" dirty="0" smtClean="0">
                <a:solidFill>
                  <a:schemeClr val="tx1">
                    <a:lumMod val="95000"/>
                    <a:lumOff val="5000"/>
                  </a:schemeClr>
                </a:solidFill>
              </a:rPr>
              <a:t>genç kuşağı </a:t>
            </a:r>
            <a:r>
              <a:rPr lang="tr-TR" dirty="0">
                <a:solidFill>
                  <a:schemeClr val="tx1">
                    <a:lumMod val="95000"/>
                    <a:lumOff val="5000"/>
                  </a:schemeClr>
                </a:solidFill>
              </a:rPr>
              <a:t>bir araya getirmesinden dolayı anlam kodlarının değişmesi </a:t>
            </a:r>
            <a:r>
              <a:rPr lang="tr-TR" dirty="0" smtClean="0">
                <a:solidFill>
                  <a:schemeClr val="tx1">
                    <a:lumMod val="95000"/>
                    <a:lumOff val="5000"/>
                  </a:schemeClr>
                </a:solidFill>
              </a:rPr>
              <a:t>nedeniyle zorlaşmakta, hatta bazen </a:t>
            </a:r>
            <a:r>
              <a:rPr lang="tr-TR" dirty="0">
                <a:solidFill>
                  <a:schemeClr val="tx1">
                    <a:lumMod val="95000"/>
                    <a:lumOff val="5000"/>
                  </a:schemeClr>
                </a:solidFill>
              </a:rPr>
              <a:t>iletişim kurulamamaktadır</a:t>
            </a:r>
            <a:r>
              <a:rPr lang="tr-TR" dirty="0" smtClean="0">
                <a:solidFill>
                  <a:schemeClr val="tx1">
                    <a:lumMod val="95000"/>
                    <a:lumOff val="5000"/>
                  </a:schemeClr>
                </a:solidFill>
              </a:rPr>
              <a:t>. </a:t>
            </a:r>
            <a:endParaRPr lang="tr-TR" dirty="0">
              <a:solidFill>
                <a:schemeClr val="tx1">
                  <a:lumMod val="95000"/>
                  <a:lumOff val="5000"/>
                </a:schemeClr>
              </a:solidFill>
            </a:endParaRPr>
          </a:p>
          <a:p>
            <a:pPr marL="0" indent="0">
              <a:buNone/>
            </a:pPr>
            <a:endParaRPr lang="tr-TR" dirty="0"/>
          </a:p>
        </p:txBody>
      </p:sp>
    </p:spTree>
    <p:extLst>
      <p:ext uri="{BB962C8B-B14F-4D97-AF65-F5344CB8AC3E}">
        <p14:creationId xmlns:p14="http://schemas.microsoft.com/office/powerpoint/2010/main" val="3233290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Sunum İçeriği</a:t>
            </a:r>
            <a:endParaRPr lang="tr-TR" dirty="0"/>
          </a:p>
        </p:txBody>
      </p:sp>
      <p:sp>
        <p:nvSpPr>
          <p:cNvPr id="3" name="İçerik Yer Tutucusu 2"/>
          <p:cNvSpPr>
            <a:spLocks noGrp="1"/>
          </p:cNvSpPr>
          <p:nvPr>
            <p:ph idx="1"/>
          </p:nvPr>
        </p:nvSpPr>
        <p:spPr/>
        <p:txBody>
          <a:bodyPr/>
          <a:lstStyle/>
          <a:p>
            <a:endParaRPr lang="tr-TR" dirty="0" smtClean="0"/>
          </a:p>
          <a:p>
            <a:endParaRPr lang="tr-TR" dirty="0"/>
          </a:p>
          <a:p>
            <a:pPr marL="0" indent="0">
              <a:buNone/>
            </a:pPr>
            <a:r>
              <a:rPr lang="tr-TR" b="1" dirty="0" smtClean="0">
                <a:solidFill>
                  <a:schemeClr val="tx1">
                    <a:lumMod val="95000"/>
                    <a:lumOff val="5000"/>
                  </a:schemeClr>
                </a:solidFill>
              </a:rPr>
              <a:t>1-</a:t>
            </a:r>
            <a:r>
              <a:rPr lang="tr-TR" dirty="0" smtClean="0">
                <a:solidFill>
                  <a:schemeClr val="tx1">
                    <a:lumMod val="95000"/>
                    <a:lumOff val="5000"/>
                  </a:schemeClr>
                </a:solidFill>
              </a:rPr>
              <a:t>İletişim Nedir?</a:t>
            </a:r>
          </a:p>
          <a:p>
            <a:pPr marL="0" indent="0">
              <a:buNone/>
            </a:pPr>
            <a:r>
              <a:rPr lang="tr-TR" b="1" dirty="0" smtClean="0">
                <a:solidFill>
                  <a:schemeClr val="tx1">
                    <a:lumMod val="95000"/>
                    <a:lumOff val="5000"/>
                  </a:schemeClr>
                </a:solidFill>
              </a:rPr>
              <a:t>2-</a:t>
            </a:r>
            <a:r>
              <a:rPr lang="tr-TR" dirty="0" smtClean="0">
                <a:solidFill>
                  <a:schemeClr val="tx1">
                    <a:lumMod val="95000"/>
                    <a:lumOff val="5000"/>
                  </a:schemeClr>
                </a:solidFill>
              </a:rPr>
              <a:t>İletişim Türleri(Sözlü ve sözsüz iletişim)</a:t>
            </a:r>
          </a:p>
          <a:p>
            <a:pPr marL="0" indent="0">
              <a:buNone/>
            </a:pPr>
            <a:r>
              <a:rPr lang="tr-TR" b="1" dirty="0" smtClean="0">
                <a:solidFill>
                  <a:schemeClr val="tx1">
                    <a:lumMod val="95000"/>
                    <a:lumOff val="5000"/>
                  </a:schemeClr>
                </a:solidFill>
              </a:rPr>
              <a:t>3-</a:t>
            </a:r>
            <a:r>
              <a:rPr lang="tr-TR" dirty="0" smtClean="0">
                <a:solidFill>
                  <a:schemeClr val="tx1">
                    <a:lumMod val="95000"/>
                    <a:lumOff val="5000"/>
                  </a:schemeClr>
                </a:solidFill>
              </a:rPr>
              <a:t>Etkili İletişim</a:t>
            </a:r>
          </a:p>
          <a:p>
            <a:pPr marL="0" indent="0">
              <a:buNone/>
            </a:pPr>
            <a:r>
              <a:rPr lang="tr-TR" b="1" dirty="0" smtClean="0">
                <a:solidFill>
                  <a:schemeClr val="tx1">
                    <a:lumMod val="95000"/>
                    <a:lumOff val="5000"/>
                  </a:schemeClr>
                </a:solidFill>
              </a:rPr>
              <a:t>4-</a:t>
            </a:r>
            <a:r>
              <a:rPr lang="tr-TR" dirty="0" smtClean="0">
                <a:solidFill>
                  <a:schemeClr val="tx1">
                    <a:lumMod val="95000"/>
                    <a:lumOff val="5000"/>
                  </a:schemeClr>
                </a:solidFill>
              </a:rPr>
              <a:t> İletişim Engelleri</a:t>
            </a:r>
            <a:endParaRPr lang="tr-TR" dirty="0">
              <a:solidFill>
                <a:schemeClr val="tx1">
                  <a:lumMod val="95000"/>
                  <a:lumOff val="5000"/>
                </a:schemeClr>
              </a:solidFill>
            </a:endParaRPr>
          </a:p>
        </p:txBody>
      </p:sp>
    </p:spTree>
    <p:extLst>
      <p:ext uri="{BB962C8B-B14F-4D97-AF65-F5344CB8AC3E}">
        <p14:creationId xmlns:p14="http://schemas.microsoft.com/office/powerpoint/2010/main" val="30119595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Peki aile içi sağlıklı iletişim nasıl mümkün ?</a:t>
            </a:r>
            <a:endParaRPr lang="tr-TR" dirty="0"/>
          </a:p>
        </p:txBody>
      </p:sp>
      <p:sp>
        <p:nvSpPr>
          <p:cNvPr id="3" name="İçerik Yer Tutucusu 2"/>
          <p:cNvSpPr>
            <a:spLocks noGrp="1"/>
          </p:cNvSpPr>
          <p:nvPr>
            <p:ph idx="1"/>
          </p:nvPr>
        </p:nvSpPr>
        <p:spPr/>
        <p:txBody>
          <a:bodyPr/>
          <a:lstStyle/>
          <a:p>
            <a:endParaRPr lang="tr-TR" dirty="0" smtClean="0"/>
          </a:p>
          <a:p>
            <a:r>
              <a:rPr lang="tr-TR" dirty="0" smtClean="0">
                <a:solidFill>
                  <a:schemeClr val="tx1">
                    <a:lumMod val="95000"/>
                    <a:lumOff val="5000"/>
                  </a:schemeClr>
                </a:solidFill>
              </a:rPr>
              <a:t>Aile içinde yaşanan sorun kiminleyse kiminle konuşmak isteniliyorsa </a:t>
            </a:r>
            <a:r>
              <a:rPr lang="tr-TR" dirty="0">
                <a:solidFill>
                  <a:schemeClr val="tx1">
                    <a:lumMod val="95000"/>
                    <a:lumOff val="5000"/>
                  </a:schemeClr>
                </a:solidFill>
              </a:rPr>
              <a:t>doğrudan o kişi ile iletişim </a:t>
            </a:r>
            <a:r>
              <a:rPr lang="tr-TR" dirty="0" smtClean="0">
                <a:solidFill>
                  <a:schemeClr val="tx1">
                    <a:lumMod val="95000"/>
                    <a:lumOff val="5000"/>
                  </a:schemeClr>
                </a:solidFill>
              </a:rPr>
              <a:t>kurulmalı.</a:t>
            </a:r>
          </a:p>
          <a:p>
            <a:endParaRPr lang="tr-TR" dirty="0" smtClean="0">
              <a:solidFill>
                <a:schemeClr val="tx1">
                  <a:lumMod val="95000"/>
                  <a:lumOff val="5000"/>
                </a:schemeClr>
              </a:solidFill>
            </a:endParaRPr>
          </a:p>
          <a:p>
            <a:pPr fontAlgn="base"/>
            <a:r>
              <a:rPr lang="tr-TR" dirty="0" smtClean="0">
                <a:solidFill>
                  <a:schemeClr val="tx1">
                    <a:lumMod val="95000"/>
                    <a:lumOff val="5000"/>
                  </a:schemeClr>
                </a:solidFill>
              </a:rPr>
              <a:t>Ev </a:t>
            </a:r>
            <a:r>
              <a:rPr lang="tr-TR" dirty="0">
                <a:solidFill>
                  <a:schemeClr val="tx1">
                    <a:lumMod val="95000"/>
                    <a:lumOff val="5000"/>
                  </a:schemeClr>
                </a:solidFill>
              </a:rPr>
              <a:t>içindeki </a:t>
            </a:r>
            <a:r>
              <a:rPr lang="tr-TR" dirty="0" smtClean="0">
                <a:solidFill>
                  <a:schemeClr val="tx1">
                    <a:lumMod val="95000"/>
                    <a:lumOff val="5000"/>
                  </a:schemeClr>
                </a:solidFill>
              </a:rPr>
              <a:t>roller eşitlikçi </a:t>
            </a:r>
            <a:r>
              <a:rPr lang="tr-TR" dirty="0">
                <a:solidFill>
                  <a:schemeClr val="tx1">
                    <a:lumMod val="95000"/>
                    <a:lumOff val="5000"/>
                  </a:schemeClr>
                </a:solidFill>
              </a:rPr>
              <a:t>ve </a:t>
            </a:r>
            <a:r>
              <a:rPr lang="tr-TR" dirty="0" err="1">
                <a:solidFill>
                  <a:schemeClr val="tx1">
                    <a:lumMod val="95000"/>
                    <a:lumOff val="5000"/>
                  </a:schemeClr>
                </a:solidFill>
              </a:rPr>
              <a:t>arkadaşçıl</a:t>
            </a:r>
            <a:r>
              <a:rPr lang="tr-TR" dirty="0">
                <a:solidFill>
                  <a:schemeClr val="tx1">
                    <a:lumMod val="95000"/>
                    <a:lumOff val="5000"/>
                  </a:schemeClr>
                </a:solidFill>
              </a:rPr>
              <a:t> bir şekilde </a:t>
            </a:r>
            <a:r>
              <a:rPr lang="tr-TR" dirty="0" smtClean="0">
                <a:solidFill>
                  <a:schemeClr val="tx1">
                    <a:lumMod val="95000"/>
                    <a:lumOff val="5000"/>
                  </a:schemeClr>
                </a:solidFill>
              </a:rPr>
              <a:t>oluşturulmalı.</a:t>
            </a:r>
          </a:p>
          <a:p>
            <a:pPr fontAlgn="base"/>
            <a:endParaRPr lang="tr-TR" dirty="0">
              <a:solidFill>
                <a:schemeClr val="tx1">
                  <a:lumMod val="95000"/>
                  <a:lumOff val="5000"/>
                </a:schemeClr>
              </a:solidFill>
            </a:endParaRPr>
          </a:p>
          <a:p>
            <a:pPr fontAlgn="base"/>
            <a:r>
              <a:rPr lang="tr-TR" dirty="0">
                <a:solidFill>
                  <a:schemeClr val="tx1">
                    <a:lumMod val="95000"/>
                    <a:lumOff val="5000"/>
                  </a:schemeClr>
                </a:solidFill>
              </a:rPr>
              <a:t>Aile içi </a:t>
            </a:r>
            <a:r>
              <a:rPr lang="tr-TR" dirty="0" smtClean="0">
                <a:solidFill>
                  <a:schemeClr val="tx1">
                    <a:lumMod val="95000"/>
                    <a:lumOff val="5000"/>
                  </a:schemeClr>
                </a:solidFill>
              </a:rPr>
              <a:t>disiplin </a:t>
            </a:r>
            <a:r>
              <a:rPr lang="tr-TR" dirty="0">
                <a:solidFill>
                  <a:schemeClr val="tx1">
                    <a:lumMod val="95000"/>
                    <a:lumOff val="5000"/>
                  </a:schemeClr>
                </a:solidFill>
              </a:rPr>
              <a:t>kimseyi kırmadan, anlayışlı ve şefkatli bir şekilde </a:t>
            </a:r>
            <a:r>
              <a:rPr lang="tr-TR" dirty="0" smtClean="0">
                <a:solidFill>
                  <a:schemeClr val="tx1">
                    <a:lumMod val="95000"/>
                    <a:lumOff val="5000"/>
                  </a:schemeClr>
                </a:solidFill>
              </a:rPr>
              <a:t>kurulmalı.</a:t>
            </a:r>
            <a:endParaRPr lang="tr-TR" dirty="0">
              <a:solidFill>
                <a:schemeClr val="tx1">
                  <a:lumMod val="95000"/>
                  <a:lumOff val="5000"/>
                </a:schemeClr>
              </a:solidFill>
            </a:endParaRPr>
          </a:p>
          <a:p>
            <a:endParaRPr lang="tr-TR" dirty="0"/>
          </a:p>
        </p:txBody>
      </p:sp>
    </p:spTree>
    <p:extLst>
      <p:ext uri="{BB962C8B-B14F-4D97-AF65-F5344CB8AC3E}">
        <p14:creationId xmlns:p14="http://schemas.microsoft.com/office/powerpoint/2010/main" val="30883585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052736"/>
            <a:ext cx="8229600" cy="5073427"/>
          </a:xfrm>
        </p:spPr>
        <p:txBody>
          <a:bodyPr/>
          <a:lstStyle/>
          <a:p>
            <a:r>
              <a:rPr lang="tr-TR" dirty="0">
                <a:solidFill>
                  <a:schemeClr val="tx1">
                    <a:lumMod val="95000"/>
                    <a:lumOff val="5000"/>
                  </a:schemeClr>
                </a:solidFill>
              </a:rPr>
              <a:t>Anne ve babanın çocuklarına rol </a:t>
            </a:r>
            <a:r>
              <a:rPr lang="tr-TR" dirty="0" smtClean="0">
                <a:solidFill>
                  <a:schemeClr val="tx1">
                    <a:lumMod val="95000"/>
                    <a:lumOff val="5000"/>
                  </a:schemeClr>
                </a:solidFill>
              </a:rPr>
              <a:t>model oldukları gerçeğini dikkate alarak </a:t>
            </a:r>
            <a:r>
              <a:rPr lang="tr-TR" dirty="0">
                <a:solidFill>
                  <a:schemeClr val="tx1">
                    <a:lumMod val="95000"/>
                    <a:lumOff val="5000"/>
                  </a:schemeClr>
                </a:solidFill>
              </a:rPr>
              <a:t>çocuklarının yanında davranışlarına dikkat </a:t>
            </a:r>
            <a:r>
              <a:rPr lang="tr-TR" dirty="0" smtClean="0">
                <a:solidFill>
                  <a:schemeClr val="tx1">
                    <a:lumMod val="95000"/>
                    <a:lumOff val="5000"/>
                  </a:schemeClr>
                </a:solidFill>
              </a:rPr>
              <a:t>etmeleri gereklidir.</a:t>
            </a:r>
          </a:p>
          <a:p>
            <a:endParaRPr lang="tr-TR" dirty="0" smtClean="0">
              <a:solidFill>
                <a:schemeClr val="tx1">
                  <a:lumMod val="95000"/>
                  <a:lumOff val="5000"/>
                </a:schemeClr>
              </a:solidFill>
            </a:endParaRPr>
          </a:p>
          <a:p>
            <a:r>
              <a:rPr lang="tr-TR" dirty="0">
                <a:solidFill>
                  <a:schemeClr val="tx1">
                    <a:lumMod val="95000"/>
                    <a:lumOff val="5000"/>
                  </a:schemeClr>
                </a:solidFill>
              </a:rPr>
              <a:t>Eşlerin, her şeyi paylaşmak yerine kendi öznel </a:t>
            </a:r>
            <a:r>
              <a:rPr lang="tr-TR" dirty="0" smtClean="0">
                <a:solidFill>
                  <a:schemeClr val="tx1">
                    <a:lumMod val="95000"/>
                    <a:lumOff val="5000"/>
                  </a:schemeClr>
                </a:solidFill>
              </a:rPr>
              <a:t>alanlarını, evliliğin verdiği sorumluluk </a:t>
            </a:r>
            <a:r>
              <a:rPr lang="tr-TR" dirty="0">
                <a:solidFill>
                  <a:schemeClr val="tx1">
                    <a:lumMod val="95000"/>
                    <a:lumOff val="5000"/>
                  </a:schemeClr>
                </a:solidFill>
              </a:rPr>
              <a:t>çerçevesinde serbest bırakan bir </a:t>
            </a:r>
            <a:r>
              <a:rPr lang="tr-TR" dirty="0" smtClean="0">
                <a:solidFill>
                  <a:schemeClr val="tx1">
                    <a:lumMod val="95000"/>
                    <a:lumOff val="5000"/>
                  </a:schemeClr>
                </a:solidFill>
              </a:rPr>
              <a:t>anlayış geliştirmeleri önemlidir.</a:t>
            </a:r>
          </a:p>
          <a:p>
            <a:endParaRPr lang="tr-TR" dirty="0" smtClean="0">
              <a:solidFill>
                <a:schemeClr val="tx1">
                  <a:lumMod val="95000"/>
                  <a:lumOff val="5000"/>
                </a:schemeClr>
              </a:solidFill>
            </a:endParaRPr>
          </a:p>
          <a:p>
            <a:r>
              <a:rPr lang="tr-TR" dirty="0" smtClean="0">
                <a:solidFill>
                  <a:schemeClr val="tx1">
                    <a:lumMod val="95000"/>
                    <a:lumOff val="5000"/>
                  </a:schemeClr>
                </a:solidFill>
              </a:rPr>
              <a:t>Aile içi ilişkilerde birbirlerinin hak ve sorumluluklarını bilerek bireyci özerk çocuklar yetiştirmeleri gereklidir.</a:t>
            </a:r>
            <a:endParaRPr lang="tr-TR" dirty="0">
              <a:solidFill>
                <a:schemeClr val="tx1">
                  <a:lumMod val="95000"/>
                  <a:lumOff val="5000"/>
                </a:schemeClr>
              </a:solidFill>
            </a:endParaRPr>
          </a:p>
          <a:p>
            <a:endParaRPr lang="tr-TR" dirty="0">
              <a:solidFill>
                <a:schemeClr val="tx1">
                  <a:lumMod val="95000"/>
                  <a:lumOff val="5000"/>
                </a:schemeClr>
              </a:solidFill>
            </a:endParaRPr>
          </a:p>
          <a:p>
            <a:endParaRPr lang="tr-TR" dirty="0"/>
          </a:p>
        </p:txBody>
      </p:sp>
    </p:spTree>
    <p:extLst>
      <p:ext uri="{BB962C8B-B14F-4D97-AF65-F5344CB8AC3E}">
        <p14:creationId xmlns:p14="http://schemas.microsoft.com/office/powerpoint/2010/main" val="41637400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solidFill>
                  <a:schemeClr val="tx1">
                    <a:lumMod val="95000"/>
                    <a:lumOff val="5000"/>
                  </a:schemeClr>
                </a:solidFill>
              </a:rPr>
              <a:t>Siz veya ergen çocuğunuz sinirliyken tartışmayın, sakinleşmeyi bekleyin ve daha sonra yaptığı davranışla ilgili </a:t>
            </a:r>
            <a:r>
              <a:rPr lang="tr-TR" dirty="0" smtClean="0">
                <a:solidFill>
                  <a:schemeClr val="tx1">
                    <a:lumMod val="95000"/>
                    <a:lumOff val="5000"/>
                  </a:schemeClr>
                </a:solidFill>
              </a:rPr>
              <a:t>konuşmayı deneyin.</a:t>
            </a:r>
          </a:p>
          <a:p>
            <a:endParaRPr lang="tr-TR" dirty="0" smtClean="0">
              <a:solidFill>
                <a:schemeClr val="tx1">
                  <a:lumMod val="95000"/>
                  <a:lumOff val="5000"/>
                </a:schemeClr>
              </a:solidFill>
            </a:endParaRPr>
          </a:p>
          <a:p>
            <a:endParaRPr lang="tr-TR" dirty="0" smtClean="0">
              <a:solidFill>
                <a:schemeClr val="tx1">
                  <a:lumMod val="95000"/>
                  <a:lumOff val="5000"/>
                </a:schemeClr>
              </a:solidFill>
            </a:endParaRPr>
          </a:p>
          <a:p>
            <a:r>
              <a:rPr lang="tr-TR" dirty="0">
                <a:solidFill>
                  <a:schemeClr val="tx1">
                    <a:lumMod val="95000"/>
                    <a:lumOff val="5000"/>
                  </a:schemeClr>
                </a:solidFill>
              </a:rPr>
              <a:t>Ergenlerin eve geliş saatine ve diğer aile kurallarına, karar ve düşünceleri ile katkıda bulunmalarına izin verin. Bu onların kendi davranışları için sorumluluk geliştirmelerine fırsat yaratacaktır.</a:t>
            </a:r>
          </a:p>
          <a:p>
            <a:endParaRPr lang="tr-TR" dirty="0"/>
          </a:p>
        </p:txBody>
      </p:sp>
    </p:spTree>
    <p:extLst>
      <p:ext uri="{BB962C8B-B14F-4D97-AF65-F5344CB8AC3E}">
        <p14:creationId xmlns:p14="http://schemas.microsoft.com/office/powerpoint/2010/main" val="23463158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268760"/>
            <a:ext cx="8229600" cy="4857403"/>
          </a:xfrm>
        </p:spPr>
        <p:txBody>
          <a:bodyPr/>
          <a:lstStyle/>
          <a:p>
            <a:endParaRPr lang="tr-TR" dirty="0" smtClean="0">
              <a:solidFill>
                <a:schemeClr val="tx1">
                  <a:lumMod val="95000"/>
                  <a:lumOff val="5000"/>
                </a:schemeClr>
              </a:solidFill>
            </a:endParaRPr>
          </a:p>
          <a:p>
            <a:r>
              <a:rPr lang="tr-TR" dirty="0" smtClean="0">
                <a:solidFill>
                  <a:schemeClr val="tx1">
                    <a:lumMod val="95000"/>
                    <a:lumOff val="5000"/>
                  </a:schemeClr>
                </a:solidFill>
              </a:rPr>
              <a:t>Yaşlı-yetişkin </a:t>
            </a:r>
            <a:r>
              <a:rPr lang="tr-TR" dirty="0">
                <a:solidFill>
                  <a:schemeClr val="tx1">
                    <a:lumMod val="95000"/>
                    <a:lumOff val="5000"/>
                  </a:schemeClr>
                </a:solidFill>
              </a:rPr>
              <a:t>iletişimi ise en zor olanıdır. İster yaşlı, yetişkin çocukları </a:t>
            </a:r>
            <a:r>
              <a:rPr lang="tr-TR" dirty="0" smtClean="0">
                <a:solidFill>
                  <a:schemeClr val="tx1">
                    <a:lumMod val="95000"/>
                    <a:lumOff val="5000"/>
                  </a:schemeClr>
                </a:solidFill>
              </a:rPr>
              <a:t>ile birlikte </a:t>
            </a:r>
            <a:r>
              <a:rPr lang="tr-TR" dirty="0">
                <a:solidFill>
                  <a:schemeClr val="tx1">
                    <a:lumMod val="95000"/>
                    <a:lumOff val="5000"/>
                  </a:schemeClr>
                </a:solidFill>
              </a:rPr>
              <a:t>yaşasın </a:t>
            </a:r>
            <a:r>
              <a:rPr lang="tr-TR" dirty="0" smtClean="0">
                <a:solidFill>
                  <a:schemeClr val="tx1">
                    <a:lumMod val="95000"/>
                    <a:lumOff val="5000"/>
                  </a:schemeClr>
                </a:solidFill>
              </a:rPr>
              <a:t>ister </a:t>
            </a:r>
            <a:r>
              <a:rPr lang="tr-TR" dirty="0">
                <a:solidFill>
                  <a:schemeClr val="tx1">
                    <a:lumMod val="95000"/>
                    <a:lumOff val="5000"/>
                  </a:schemeClr>
                </a:solidFill>
              </a:rPr>
              <a:t>ayrı yaşasın, iletişim ve ilişki karşılıklılık </a:t>
            </a:r>
            <a:r>
              <a:rPr lang="tr-TR" dirty="0" smtClean="0">
                <a:solidFill>
                  <a:schemeClr val="tx1">
                    <a:lumMod val="95000"/>
                    <a:lumOff val="5000"/>
                  </a:schemeClr>
                </a:solidFill>
              </a:rPr>
              <a:t>temeline oturtulabilir</a:t>
            </a:r>
            <a:r>
              <a:rPr lang="tr-TR" dirty="0">
                <a:solidFill>
                  <a:schemeClr val="tx1">
                    <a:lumMod val="95000"/>
                    <a:lumOff val="5000"/>
                  </a:schemeClr>
                </a:solidFill>
              </a:rPr>
              <a:t>. </a:t>
            </a:r>
            <a:endParaRPr lang="tr-TR" dirty="0" smtClean="0">
              <a:solidFill>
                <a:schemeClr val="tx1">
                  <a:lumMod val="95000"/>
                  <a:lumOff val="5000"/>
                </a:schemeClr>
              </a:solidFill>
            </a:endParaRPr>
          </a:p>
          <a:p>
            <a:endParaRPr lang="tr-TR" dirty="0" smtClean="0">
              <a:solidFill>
                <a:schemeClr val="tx1">
                  <a:lumMod val="95000"/>
                  <a:lumOff val="5000"/>
                </a:schemeClr>
              </a:solidFill>
            </a:endParaRPr>
          </a:p>
          <a:p>
            <a:endParaRPr lang="tr-TR" dirty="0">
              <a:solidFill>
                <a:schemeClr val="tx1">
                  <a:lumMod val="95000"/>
                  <a:lumOff val="5000"/>
                </a:schemeClr>
              </a:solidFill>
            </a:endParaRPr>
          </a:p>
          <a:p>
            <a:r>
              <a:rPr lang="tr-TR" dirty="0" smtClean="0">
                <a:solidFill>
                  <a:schemeClr val="tx1">
                    <a:lumMod val="95000"/>
                    <a:lumOff val="5000"/>
                  </a:schemeClr>
                </a:solidFill>
              </a:rPr>
              <a:t>Kuşaklar </a:t>
            </a:r>
            <a:r>
              <a:rPr lang="tr-TR" dirty="0">
                <a:solidFill>
                  <a:schemeClr val="tx1">
                    <a:lumMod val="95000"/>
                    <a:lumOff val="5000"/>
                  </a:schemeClr>
                </a:solidFill>
              </a:rPr>
              <a:t>arasında anlam kodları değişmiş, yaşam tarzı </a:t>
            </a:r>
            <a:r>
              <a:rPr lang="tr-TR" dirty="0" smtClean="0">
                <a:solidFill>
                  <a:schemeClr val="tx1">
                    <a:lumMod val="95000"/>
                    <a:lumOff val="5000"/>
                  </a:schemeClr>
                </a:solidFill>
              </a:rPr>
              <a:t>farklılaşmış olsa </a:t>
            </a:r>
            <a:r>
              <a:rPr lang="tr-TR" dirty="0">
                <a:solidFill>
                  <a:schemeClr val="tx1">
                    <a:lumMod val="95000"/>
                    <a:lumOff val="5000"/>
                  </a:schemeClr>
                </a:solidFill>
              </a:rPr>
              <a:t>bile iki kuşağın da birbirlerine yardımcı olma ve katkı </a:t>
            </a:r>
            <a:r>
              <a:rPr lang="tr-TR" dirty="0" smtClean="0">
                <a:solidFill>
                  <a:schemeClr val="tx1">
                    <a:lumMod val="95000"/>
                    <a:lumOff val="5000"/>
                  </a:schemeClr>
                </a:solidFill>
              </a:rPr>
              <a:t>sağlama durumlarının bulunduğunu </a:t>
            </a:r>
            <a:r>
              <a:rPr lang="tr-TR" dirty="0">
                <a:solidFill>
                  <a:schemeClr val="tx1">
                    <a:lumMod val="95000"/>
                    <a:lumOff val="5000"/>
                  </a:schemeClr>
                </a:solidFill>
              </a:rPr>
              <a:t>kabul etmeleri gerekir.</a:t>
            </a:r>
          </a:p>
        </p:txBody>
      </p:sp>
    </p:spTree>
    <p:extLst>
      <p:ext uri="{BB962C8B-B14F-4D97-AF65-F5344CB8AC3E}">
        <p14:creationId xmlns:p14="http://schemas.microsoft.com/office/powerpoint/2010/main" val="26326165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692696"/>
            <a:ext cx="8136904" cy="56166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114622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76672"/>
            <a:ext cx="8229600" cy="5688632"/>
          </a:xfrm>
        </p:spPr>
        <p:txBody>
          <a:bodyPr>
            <a:normAutofit/>
          </a:bodyPr>
          <a:lstStyle/>
          <a:p>
            <a:endParaRPr lang="tr-TR" b="1" dirty="0" smtClean="0">
              <a:solidFill>
                <a:schemeClr val="tx2">
                  <a:lumMod val="50000"/>
                </a:schemeClr>
              </a:solidFill>
            </a:endParaRPr>
          </a:p>
          <a:p>
            <a:r>
              <a:rPr lang="tr-TR" b="1" dirty="0" smtClean="0">
                <a:solidFill>
                  <a:schemeClr val="tx2">
                    <a:lumMod val="50000"/>
                  </a:schemeClr>
                </a:solidFill>
              </a:rPr>
              <a:t>Ailelerle yapılabilecek etkinlik:</a:t>
            </a:r>
          </a:p>
          <a:p>
            <a:endParaRPr lang="tr-TR" dirty="0" smtClean="0"/>
          </a:p>
          <a:p>
            <a:r>
              <a:rPr lang="tr-TR" dirty="0" smtClean="0">
                <a:solidFill>
                  <a:schemeClr val="tx1">
                    <a:lumMod val="95000"/>
                    <a:lumOff val="5000"/>
                  </a:schemeClr>
                </a:solidFill>
              </a:rPr>
              <a:t>Çocuklarınızın bazen sizlere karşı kurduğu cümlelere, size karşı gösterdikleri tepkilere nasıl dönüt veriyorsunuz? </a:t>
            </a:r>
          </a:p>
          <a:p>
            <a:endParaRPr lang="tr-TR" dirty="0" smtClean="0"/>
          </a:p>
          <a:p>
            <a:r>
              <a:rPr lang="tr-TR" dirty="0" smtClean="0">
                <a:solidFill>
                  <a:schemeClr val="tx2">
                    <a:lumMod val="50000"/>
                  </a:schemeClr>
                </a:solidFill>
              </a:rPr>
              <a:t>Genel olarak lise dönemi bireylerin kurdukları cümleler:</a:t>
            </a:r>
          </a:p>
        </p:txBody>
      </p:sp>
    </p:spTree>
    <p:extLst>
      <p:ext uri="{BB962C8B-B14F-4D97-AF65-F5344CB8AC3E}">
        <p14:creationId xmlns:p14="http://schemas.microsoft.com/office/powerpoint/2010/main" val="18465872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192688"/>
          </a:xfrm>
        </p:spPr>
        <p:txBody>
          <a:bodyPr/>
          <a:lstStyle/>
          <a:p>
            <a:endParaRPr lang="tr-TR" dirty="0"/>
          </a:p>
          <a:p>
            <a:r>
              <a:rPr lang="tr-TR" dirty="0">
                <a:solidFill>
                  <a:schemeClr val="tx2">
                    <a:lumMod val="50000"/>
                  </a:schemeClr>
                </a:solidFill>
              </a:rPr>
              <a:t>‘‘Ben çocuk muyum, neden karışıyorsunuz, herkes bu saatte eve </a:t>
            </a:r>
            <a:r>
              <a:rPr lang="tr-TR" dirty="0" smtClean="0">
                <a:solidFill>
                  <a:schemeClr val="tx2">
                    <a:lumMod val="50000"/>
                  </a:schemeClr>
                </a:solidFill>
              </a:rPr>
              <a:t>geliyor zaten.’’</a:t>
            </a:r>
            <a:endParaRPr lang="tr-TR" dirty="0">
              <a:solidFill>
                <a:schemeClr val="tx2">
                  <a:lumMod val="50000"/>
                </a:schemeClr>
              </a:solidFill>
            </a:endParaRPr>
          </a:p>
          <a:p>
            <a:pPr marL="0" indent="0">
              <a:buNone/>
            </a:pPr>
            <a:endParaRPr lang="tr-TR" dirty="0" smtClean="0"/>
          </a:p>
          <a:p>
            <a:pPr marL="0" indent="0">
              <a:buNone/>
            </a:pPr>
            <a:endParaRPr lang="tr-TR" dirty="0"/>
          </a:p>
          <a:p>
            <a:r>
              <a:rPr lang="tr-TR" dirty="0">
                <a:solidFill>
                  <a:schemeClr val="tx2">
                    <a:lumMod val="50000"/>
                  </a:schemeClr>
                </a:solidFill>
              </a:rPr>
              <a:t>‘‘Beni </a:t>
            </a:r>
            <a:r>
              <a:rPr lang="tr-TR" dirty="0" smtClean="0">
                <a:solidFill>
                  <a:schemeClr val="tx2">
                    <a:lumMod val="50000"/>
                  </a:schemeClr>
                </a:solidFill>
              </a:rPr>
              <a:t>anlamıyorsunuz ben </a:t>
            </a:r>
            <a:r>
              <a:rPr lang="tr-TR" dirty="0">
                <a:solidFill>
                  <a:schemeClr val="tx2">
                    <a:lumMod val="50000"/>
                  </a:schemeClr>
                </a:solidFill>
              </a:rPr>
              <a:t>de hiçbir </a:t>
            </a:r>
            <a:r>
              <a:rPr lang="tr-TR" dirty="0" smtClean="0">
                <a:solidFill>
                  <a:schemeClr val="tx2">
                    <a:lumMod val="50000"/>
                  </a:schemeClr>
                </a:solidFill>
              </a:rPr>
              <a:t>şeyi size  anlatmak istemiyorum.’’</a:t>
            </a:r>
          </a:p>
          <a:p>
            <a:pPr marL="0" indent="0">
              <a:buNone/>
            </a:pPr>
            <a:endParaRPr lang="tr-TR" dirty="0" smtClean="0"/>
          </a:p>
          <a:p>
            <a:pPr marL="0" indent="0">
              <a:buNone/>
            </a:pPr>
            <a:endParaRPr lang="tr-TR" dirty="0"/>
          </a:p>
          <a:p>
            <a:r>
              <a:rPr lang="tr-TR" dirty="0">
                <a:solidFill>
                  <a:schemeClr val="tx2">
                    <a:lumMod val="50000"/>
                  </a:schemeClr>
                </a:solidFill>
              </a:rPr>
              <a:t> </a:t>
            </a:r>
            <a:r>
              <a:rPr lang="tr-TR" dirty="0" smtClean="0">
                <a:solidFill>
                  <a:schemeClr val="tx2">
                    <a:lumMod val="50000"/>
                  </a:schemeClr>
                </a:solidFill>
              </a:rPr>
              <a:t>“</a:t>
            </a:r>
            <a:r>
              <a:rPr lang="tr-TR" dirty="0">
                <a:solidFill>
                  <a:schemeClr val="tx2">
                    <a:lumMod val="50000"/>
                  </a:schemeClr>
                </a:solidFill>
              </a:rPr>
              <a:t>Bana küçük bir çocukmuşum </a:t>
            </a:r>
            <a:r>
              <a:rPr lang="tr-TR" dirty="0" smtClean="0">
                <a:solidFill>
                  <a:schemeClr val="tx2">
                    <a:lumMod val="50000"/>
                  </a:schemeClr>
                </a:solidFill>
              </a:rPr>
              <a:t>gibi davranıyorsunuz.”</a:t>
            </a:r>
          </a:p>
          <a:p>
            <a:pPr marL="0" indent="0">
              <a:buNone/>
            </a:pPr>
            <a:endParaRPr lang="tr-TR" dirty="0" smtClean="0"/>
          </a:p>
          <a:p>
            <a:pPr marL="0" indent="0">
              <a:buNone/>
            </a:pPr>
            <a:endParaRPr lang="tr-TR" dirty="0"/>
          </a:p>
          <a:p>
            <a:r>
              <a:rPr lang="tr-TR" dirty="0" smtClean="0">
                <a:solidFill>
                  <a:schemeClr val="tx2">
                    <a:lumMod val="50000"/>
                  </a:schemeClr>
                </a:solidFill>
              </a:rPr>
              <a:t>‘‘</a:t>
            </a:r>
            <a:r>
              <a:rPr lang="tr-TR" dirty="0">
                <a:solidFill>
                  <a:schemeClr val="tx2">
                    <a:lumMod val="50000"/>
                  </a:schemeClr>
                </a:solidFill>
              </a:rPr>
              <a:t>P</a:t>
            </a:r>
            <a:r>
              <a:rPr lang="tr-TR" dirty="0" smtClean="0">
                <a:solidFill>
                  <a:schemeClr val="tx2">
                    <a:lumMod val="50000"/>
                  </a:schemeClr>
                </a:solidFill>
              </a:rPr>
              <a:t>lanlarım var dışarı çıkıyorum.’’</a:t>
            </a:r>
            <a:endParaRPr lang="tr-TR" dirty="0">
              <a:solidFill>
                <a:schemeClr val="tx2">
                  <a:lumMod val="50000"/>
                </a:schemeClr>
              </a:solidFill>
            </a:endParaRPr>
          </a:p>
          <a:p>
            <a:endParaRPr lang="tr-TR" dirty="0">
              <a:solidFill>
                <a:schemeClr val="tx2">
                  <a:lumMod val="50000"/>
                </a:schemeClr>
              </a:solidFill>
            </a:endParaRPr>
          </a:p>
          <a:p>
            <a:endParaRPr lang="tr-TR" dirty="0"/>
          </a:p>
        </p:txBody>
      </p:sp>
    </p:spTree>
    <p:extLst>
      <p:ext uri="{BB962C8B-B14F-4D97-AF65-F5344CB8AC3E}">
        <p14:creationId xmlns:p14="http://schemas.microsoft.com/office/powerpoint/2010/main" val="38514647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8229600" cy="5217443"/>
          </a:xfrm>
        </p:spPr>
        <p:txBody>
          <a:bodyPr/>
          <a:lstStyle/>
          <a:p>
            <a:pPr marL="0" indent="0">
              <a:buNone/>
            </a:pPr>
            <a:endParaRPr lang="tr-TR" dirty="0">
              <a:solidFill>
                <a:schemeClr val="tx1">
                  <a:lumMod val="95000"/>
                  <a:lumOff val="5000"/>
                </a:schemeClr>
              </a:solidFill>
            </a:endParaRPr>
          </a:p>
          <a:p>
            <a:r>
              <a:rPr lang="tr-TR" dirty="0" smtClean="0">
                <a:solidFill>
                  <a:schemeClr val="tx1">
                    <a:lumMod val="95000"/>
                    <a:lumOff val="5000"/>
                  </a:schemeClr>
                </a:solidFill>
              </a:rPr>
              <a:t>Aslında çocuklarınız içinde bulundukları dönemle ilgili yalnızca onları anlamanızı destek olmanızı bekler. </a:t>
            </a:r>
          </a:p>
          <a:p>
            <a:endParaRPr lang="tr-TR" dirty="0" smtClean="0">
              <a:solidFill>
                <a:schemeClr val="tx1">
                  <a:lumMod val="95000"/>
                  <a:lumOff val="5000"/>
                </a:schemeClr>
              </a:solidFill>
            </a:endParaRPr>
          </a:p>
          <a:p>
            <a:endParaRPr lang="tr-TR" dirty="0" smtClean="0">
              <a:solidFill>
                <a:schemeClr val="tx1">
                  <a:lumMod val="95000"/>
                  <a:lumOff val="5000"/>
                </a:schemeClr>
              </a:solidFill>
            </a:endParaRPr>
          </a:p>
          <a:p>
            <a:r>
              <a:rPr lang="tr-TR" dirty="0" smtClean="0">
                <a:solidFill>
                  <a:schemeClr val="tx1">
                    <a:lumMod val="95000"/>
                    <a:lumOff val="5000"/>
                  </a:schemeClr>
                </a:solidFill>
              </a:rPr>
              <a:t>Ebeveynler olarak onları korumak için bazen tepkilerinizi kontrol edemeyebilirsiniz bazen kendiniz de anlaşılmaya ihtiyaç duyabilirsiniz. Bu yüzden hem kendinizi hem de çocuklarınızı dinleyin.</a:t>
            </a:r>
            <a:endParaRPr lang="tr-TR" dirty="0">
              <a:solidFill>
                <a:schemeClr val="tx1">
                  <a:lumMod val="95000"/>
                  <a:lumOff val="5000"/>
                </a:schemeClr>
              </a:solidFill>
            </a:endParaRPr>
          </a:p>
        </p:txBody>
      </p:sp>
    </p:spTree>
    <p:extLst>
      <p:ext uri="{BB962C8B-B14F-4D97-AF65-F5344CB8AC3E}">
        <p14:creationId xmlns:p14="http://schemas.microsoft.com/office/powerpoint/2010/main" val="33633144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097360"/>
            <a:ext cx="8229600" cy="5760640"/>
          </a:xfrm>
        </p:spPr>
        <p:txBody>
          <a:bodyPr/>
          <a:lstStyle/>
          <a:p>
            <a:r>
              <a:rPr lang="tr-TR" dirty="0" smtClean="0">
                <a:solidFill>
                  <a:schemeClr val="tx1">
                    <a:lumMod val="95000"/>
                    <a:lumOff val="5000"/>
                  </a:schemeClr>
                </a:solidFill>
              </a:rPr>
              <a:t>Bireylerin kendilerini yakından tanımaları duygu ve düşüncelerinin farkında olabilmeleri için en önemlisi bireylerin kendileriyle bütünleşebilmeleri için yapılabilecek farkındalık etkinliği:</a:t>
            </a:r>
          </a:p>
          <a:p>
            <a:endParaRPr lang="tr-TR" dirty="0" smtClean="0"/>
          </a:p>
          <a:p>
            <a:endParaRPr lang="tr-TR" dirty="0"/>
          </a:p>
          <a:p>
            <a:r>
              <a:rPr lang="tr-TR" dirty="0" smtClean="0">
                <a:solidFill>
                  <a:schemeClr val="tx1">
                    <a:lumMod val="95000"/>
                    <a:lumOff val="5000"/>
                  </a:schemeClr>
                </a:solidFill>
              </a:rPr>
              <a:t>İkram edilebilecek küçük şekerler velilere dağıtılabilir.  Bireylerden yoğun odaklanma beklenir. Kısa bir süre sonra(3dk) </a:t>
            </a:r>
            <a:r>
              <a:rPr lang="tr-TR" dirty="0" err="1" smtClean="0">
                <a:solidFill>
                  <a:schemeClr val="tx1">
                    <a:lumMod val="95000"/>
                    <a:lumOff val="5000"/>
                  </a:schemeClr>
                </a:solidFill>
              </a:rPr>
              <a:t>Herbir</a:t>
            </a:r>
            <a:r>
              <a:rPr lang="tr-TR" dirty="0" smtClean="0">
                <a:solidFill>
                  <a:schemeClr val="tx1">
                    <a:lumMod val="95000"/>
                    <a:lumOff val="5000"/>
                  </a:schemeClr>
                </a:solidFill>
              </a:rPr>
              <a:t> birey tat duyularına odaklanıp neler hissediyor? Ne yapıyor? Gibi çeşitli çeşitli sorularla farkındalık sağlanabilir. </a:t>
            </a:r>
            <a:r>
              <a:rPr lang="tr-TR" dirty="0" err="1" smtClean="0">
                <a:solidFill>
                  <a:schemeClr val="tx1">
                    <a:lumMod val="95000"/>
                    <a:lumOff val="5000"/>
                  </a:schemeClr>
                </a:solidFill>
              </a:rPr>
              <a:t>Bknz</a:t>
            </a:r>
            <a:r>
              <a:rPr lang="tr-TR" dirty="0" smtClean="0">
                <a:solidFill>
                  <a:schemeClr val="tx1">
                    <a:lumMod val="95000"/>
                    <a:lumOff val="5000"/>
                  </a:schemeClr>
                </a:solidFill>
              </a:rPr>
              <a:t>. </a:t>
            </a:r>
            <a:r>
              <a:rPr lang="tr-TR" dirty="0" err="1" smtClean="0">
                <a:solidFill>
                  <a:schemeClr val="tx1">
                    <a:lumMod val="95000"/>
                    <a:lumOff val="5000"/>
                  </a:schemeClr>
                </a:solidFill>
              </a:rPr>
              <a:t>Gestalt</a:t>
            </a:r>
            <a:r>
              <a:rPr lang="tr-TR" dirty="0" smtClean="0">
                <a:solidFill>
                  <a:schemeClr val="tx1">
                    <a:lumMod val="95000"/>
                    <a:lumOff val="5000"/>
                  </a:schemeClr>
                </a:solidFill>
              </a:rPr>
              <a:t> terapi.</a:t>
            </a:r>
            <a:endParaRPr lang="tr-TR" dirty="0">
              <a:solidFill>
                <a:schemeClr val="tx1">
                  <a:lumMod val="95000"/>
                  <a:lumOff val="5000"/>
                </a:schemeClr>
              </a:solidFill>
            </a:endParaRPr>
          </a:p>
        </p:txBody>
      </p:sp>
    </p:spTree>
    <p:extLst>
      <p:ext uri="{BB962C8B-B14F-4D97-AF65-F5344CB8AC3E}">
        <p14:creationId xmlns:p14="http://schemas.microsoft.com/office/powerpoint/2010/main" val="33874159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Kişilerarası İletişim</a:t>
            </a:r>
            <a:endParaRPr lang="tr-TR" dirty="0"/>
          </a:p>
        </p:txBody>
      </p:sp>
      <p:sp>
        <p:nvSpPr>
          <p:cNvPr id="3" name="İçerik Yer Tutucusu 2"/>
          <p:cNvSpPr>
            <a:spLocks noGrp="1"/>
          </p:cNvSpPr>
          <p:nvPr>
            <p:ph idx="1"/>
          </p:nvPr>
        </p:nvSpPr>
        <p:spPr/>
        <p:txBody>
          <a:bodyPr>
            <a:normAutofit/>
          </a:bodyPr>
          <a:lstStyle/>
          <a:p>
            <a:r>
              <a:rPr lang="tr-TR" dirty="0">
                <a:solidFill>
                  <a:schemeClr val="tx1">
                    <a:lumMod val="95000"/>
                    <a:lumOff val="5000"/>
                  </a:schemeClr>
                </a:solidFill>
              </a:rPr>
              <a:t>İki insan </a:t>
            </a:r>
            <a:r>
              <a:rPr lang="tr-TR" dirty="0" smtClean="0">
                <a:solidFill>
                  <a:schemeClr val="tx1">
                    <a:lumMod val="95000"/>
                    <a:lumOff val="5000"/>
                  </a:schemeClr>
                </a:solidFill>
              </a:rPr>
              <a:t>bir araya </a:t>
            </a:r>
            <a:r>
              <a:rPr lang="tr-TR" dirty="0">
                <a:solidFill>
                  <a:schemeClr val="tx1">
                    <a:lumMod val="95000"/>
                    <a:lumOff val="5000"/>
                  </a:schemeClr>
                </a:solidFill>
              </a:rPr>
              <a:t>geldiği ve birbirlerini </a:t>
            </a:r>
            <a:r>
              <a:rPr lang="tr-TR" dirty="0" smtClean="0">
                <a:solidFill>
                  <a:schemeClr val="tx1">
                    <a:lumMod val="95000"/>
                    <a:lumOff val="5000"/>
                  </a:schemeClr>
                </a:solidFill>
              </a:rPr>
              <a:t>fark ettikleri </a:t>
            </a:r>
            <a:r>
              <a:rPr lang="tr-TR" dirty="0">
                <a:solidFill>
                  <a:schemeClr val="tx1">
                    <a:lumMod val="95000"/>
                    <a:lumOff val="5000"/>
                  </a:schemeClr>
                </a:solidFill>
              </a:rPr>
              <a:t>anda kişilerarası iletişim kaçınılmaz olur</a:t>
            </a:r>
            <a:r>
              <a:rPr lang="tr-TR" dirty="0" smtClean="0">
                <a:solidFill>
                  <a:schemeClr val="tx1">
                    <a:lumMod val="95000"/>
                    <a:lumOff val="5000"/>
                  </a:schemeClr>
                </a:solidFill>
              </a:rPr>
              <a:t>.</a:t>
            </a:r>
          </a:p>
          <a:p>
            <a:endParaRPr lang="tr-TR" dirty="0" smtClean="0">
              <a:solidFill>
                <a:schemeClr val="tx1">
                  <a:lumMod val="95000"/>
                  <a:lumOff val="5000"/>
                </a:schemeClr>
              </a:solidFill>
            </a:endParaRPr>
          </a:p>
          <a:p>
            <a:r>
              <a:rPr lang="tr-TR" dirty="0">
                <a:solidFill>
                  <a:schemeClr val="tx1">
                    <a:lumMod val="95000"/>
                    <a:lumOff val="5000"/>
                  </a:schemeClr>
                </a:solidFill>
              </a:rPr>
              <a:t>Konuşma olmaması ya da diğer kişiyi/kişileri görmezlikten gelmek iletişim olmadığı anlamına gelmez.</a:t>
            </a:r>
            <a:endParaRPr lang="tr-TR" b="1" dirty="0" smtClean="0">
              <a:solidFill>
                <a:schemeClr val="tx1">
                  <a:lumMod val="95000"/>
                  <a:lumOff val="5000"/>
                </a:schemeClr>
              </a:solidFill>
            </a:endParaRPr>
          </a:p>
          <a:p>
            <a:endParaRPr lang="tr-TR" b="1" dirty="0" smtClean="0">
              <a:solidFill>
                <a:schemeClr val="tx2">
                  <a:lumMod val="50000"/>
                </a:schemeClr>
              </a:solidFill>
            </a:endParaRPr>
          </a:p>
          <a:p>
            <a:r>
              <a:rPr lang="tr-TR" dirty="0">
                <a:solidFill>
                  <a:schemeClr val="tx1">
                    <a:lumMod val="95000"/>
                    <a:lumOff val="5000"/>
                  </a:schemeClr>
                </a:solidFill>
              </a:rPr>
              <a:t>Birbirimizin farkında olduğumuz sürece iletişim kurmamak söz konusu değildir. Konuşmayı reddetmek de bir iletişim mesajıdır ve önemli bir mesajdır.</a:t>
            </a:r>
            <a:endParaRPr lang="tr-TR" b="1" dirty="0">
              <a:solidFill>
                <a:schemeClr val="tx1">
                  <a:lumMod val="95000"/>
                  <a:lumOff val="5000"/>
                </a:schemeClr>
              </a:solidFill>
            </a:endParaRPr>
          </a:p>
          <a:p>
            <a:endParaRPr lang="tr-TR" b="1" dirty="0" smtClean="0">
              <a:solidFill>
                <a:schemeClr val="tx2">
                  <a:lumMod val="50000"/>
                </a:schemeClr>
              </a:solidFill>
            </a:endParaRPr>
          </a:p>
        </p:txBody>
      </p:sp>
    </p:spTree>
    <p:extLst>
      <p:ext uri="{BB962C8B-B14F-4D97-AF65-F5344CB8AC3E}">
        <p14:creationId xmlns:p14="http://schemas.microsoft.com/office/powerpoint/2010/main" val="2533665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dirty="0" smtClean="0">
                <a:solidFill>
                  <a:schemeClr val="tx2">
                    <a:lumMod val="50000"/>
                  </a:schemeClr>
                </a:solidFill>
              </a:rPr>
              <a:t>İletişim Nedir?</a:t>
            </a:r>
            <a:endParaRPr lang="tr-TR" dirty="0">
              <a:solidFill>
                <a:schemeClr val="tx2">
                  <a:lumMod val="50000"/>
                </a:schemeClr>
              </a:solidFill>
            </a:endParaRPr>
          </a:p>
        </p:txBody>
      </p:sp>
      <p:sp>
        <p:nvSpPr>
          <p:cNvPr id="3" name="İçerik Yer Tutucusu 2"/>
          <p:cNvSpPr>
            <a:spLocks noGrp="1"/>
          </p:cNvSpPr>
          <p:nvPr>
            <p:ph idx="1"/>
          </p:nvPr>
        </p:nvSpPr>
        <p:spPr/>
        <p:txBody>
          <a:bodyPr/>
          <a:lstStyle/>
          <a:p>
            <a:endParaRPr lang="tr-TR" dirty="0" smtClean="0">
              <a:solidFill>
                <a:schemeClr val="tx1"/>
              </a:solidFill>
            </a:endParaRPr>
          </a:p>
          <a:p>
            <a:endParaRPr lang="tr-TR" dirty="0" smtClean="0">
              <a:solidFill>
                <a:schemeClr val="tx1"/>
              </a:solidFill>
            </a:endParaRPr>
          </a:p>
          <a:p>
            <a:r>
              <a:rPr lang="tr-TR" dirty="0" smtClean="0">
                <a:solidFill>
                  <a:schemeClr val="tx1"/>
                </a:solidFill>
              </a:rPr>
              <a:t>İnsanlar </a:t>
            </a:r>
            <a:r>
              <a:rPr lang="tr-TR" dirty="0">
                <a:solidFill>
                  <a:schemeClr val="tx1"/>
                </a:solidFill>
              </a:rPr>
              <a:t>arasında bilgi, duygu, düşünce </a:t>
            </a:r>
            <a:r>
              <a:rPr lang="tr-TR" dirty="0" smtClean="0">
                <a:solidFill>
                  <a:schemeClr val="tx1"/>
                </a:solidFill>
              </a:rPr>
              <a:t>paylaşımıdır.</a:t>
            </a:r>
            <a:r>
              <a:rPr lang="tr-TR" dirty="0">
                <a:solidFill>
                  <a:schemeClr val="tx1"/>
                </a:solidFill>
              </a:rPr>
              <a:t> </a:t>
            </a:r>
            <a:r>
              <a:rPr lang="tr-TR" dirty="0" smtClean="0">
                <a:solidFill>
                  <a:schemeClr val="tx1"/>
                </a:solidFill>
              </a:rPr>
              <a:t>İletişim kurmak hava su gibi </a:t>
            </a:r>
            <a:r>
              <a:rPr lang="tr-TR" dirty="0">
                <a:solidFill>
                  <a:schemeClr val="tx1"/>
                </a:solidFill>
              </a:rPr>
              <a:t>insanın temel gereksinimlerinden </a:t>
            </a:r>
            <a:r>
              <a:rPr lang="tr-TR" dirty="0" smtClean="0">
                <a:solidFill>
                  <a:schemeClr val="tx1"/>
                </a:solidFill>
              </a:rPr>
              <a:t>biridir.</a:t>
            </a:r>
          </a:p>
          <a:p>
            <a:r>
              <a:rPr lang="tr-TR" dirty="0" smtClean="0">
                <a:solidFill>
                  <a:schemeClr val="tx1"/>
                </a:solidFill>
              </a:rPr>
              <a:t>İçsel ve Kişilerarası olarak 2’ye ayrılır. </a:t>
            </a:r>
            <a:endParaRPr lang="tr-TR" dirty="0">
              <a:solidFill>
                <a:schemeClr val="tx1"/>
              </a:solidFill>
            </a:endParaRPr>
          </a:p>
        </p:txBody>
      </p:sp>
    </p:spTree>
    <p:extLst>
      <p:ext uri="{BB962C8B-B14F-4D97-AF65-F5344CB8AC3E}">
        <p14:creationId xmlns:p14="http://schemas.microsoft.com/office/powerpoint/2010/main" val="10828158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548680"/>
            <a:ext cx="8229600" cy="4525963"/>
          </a:xfrm>
        </p:spPr>
        <p:txBody>
          <a:bodyPr/>
          <a:lstStyle/>
          <a:p>
            <a:r>
              <a:rPr lang="tr-TR" b="1" dirty="0">
                <a:solidFill>
                  <a:schemeClr val="tx2">
                    <a:lumMod val="50000"/>
                  </a:schemeClr>
                </a:solidFill>
              </a:rPr>
              <a:t>Grup İletişimi</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9" y="1124743"/>
            <a:ext cx="4552842" cy="3960441"/>
          </a:xfrm>
          <a:prstGeom prst="rect">
            <a:avLst/>
          </a:prstGeom>
        </p:spPr>
      </p:pic>
      <p:pic>
        <p:nvPicPr>
          <p:cNvPr id="5" name="Resim 4"/>
          <p:cNvPicPr>
            <a:picLocks noChangeAspect="1"/>
          </p:cNvPicPr>
          <p:nvPr/>
        </p:nvPicPr>
        <p:blipFill rotWithShape="1">
          <a:blip r:embed="rId3">
            <a:extLst>
              <a:ext uri="{28A0092B-C50C-407E-A947-70E740481C1C}">
                <a14:useLocalDpi xmlns:a14="http://schemas.microsoft.com/office/drawing/2010/main" val="0"/>
              </a:ext>
            </a:extLst>
          </a:blip>
          <a:srcRect l="2892" t="3744"/>
          <a:stretch/>
        </p:blipFill>
        <p:spPr>
          <a:xfrm>
            <a:off x="4568271" y="2708920"/>
            <a:ext cx="4575729" cy="4149080"/>
          </a:xfrm>
          <a:prstGeom prst="rect">
            <a:avLst/>
          </a:prstGeom>
        </p:spPr>
      </p:pic>
    </p:spTree>
    <p:extLst>
      <p:ext uri="{BB962C8B-B14F-4D97-AF65-F5344CB8AC3E}">
        <p14:creationId xmlns:p14="http://schemas.microsoft.com/office/powerpoint/2010/main" val="28201893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80728"/>
            <a:ext cx="8229600" cy="4525963"/>
          </a:xfrm>
        </p:spPr>
        <p:txBody>
          <a:bodyPr/>
          <a:lstStyle/>
          <a:p>
            <a:r>
              <a:rPr lang="tr-TR" b="1" dirty="0">
                <a:solidFill>
                  <a:schemeClr val="tx2">
                    <a:lumMod val="50000"/>
                  </a:schemeClr>
                </a:solidFill>
              </a:rPr>
              <a:t>Örgütsel İletişim:</a:t>
            </a:r>
            <a:r>
              <a:rPr lang="tr-TR" dirty="0"/>
              <a:t> </a:t>
            </a:r>
            <a:endParaRPr lang="tr-TR" dirty="0" smtClean="0"/>
          </a:p>
          <a:p>
            <a:pPr marL="0" indent="0">
              <a:buNone/>
            </a:pPr>
            <a:endParaRPr lang="tr-TR" dirty="0">
              <a:solidFill>
                <a:schemeClr val="tx1">
                  <a:lumMod val="95000"/>
                  <a:lumOff val="5000"/>
                </a:schemeClr>
              </a:solidFill>
            </a:endParaRPr>
          </a:p>
          <a:p>
            <a:pPr marL="0" indent="0">
              <a:buNone/>
            </a:pPr>
            <a:r>
              <a:rPr lang="tr-TR" dirty="0" smtClean="0">
                <a:solidFill>
                  <a:schemeClr val="tx1">
                    <a:lumMod val="95000"/>
                    <a:lumOff val="5000"/>
                  </a:schemeClr>
                </a:solidFill>
              </a:rPr>
              <a:t> </a:t>
            </a:r>
          </a:p>
          <a:p>
            <a:pPr marL="0" indent="0">
              <a:buNone/>
            </a:pPr>
            <a:r>
              <a:rPr lang="tr-TR" dirty="0" smtClean="0">
                <a:solidFill>
                  <a:schemeClr val="tx1">
                    <a:lumMod val="95000"/>
                    <a:lumOff val="5000"/>
                  </a:schemeClr>
                </a:solidFill>
              </a:rPr>
              <a:t>İş </a:t>
            </a:r>
            <a:r>
              <a:rPr lang="tr-TR" dirty="0">
                <a:solidFill>
                  <a:schemeClr val="tx1">
                    <a:lumMod val="95000"/>
                    <a:lumOff val="5000"/>
                  </a:schemeClr>
                </a:solidFill>
              </a:rPr>
              <a:t>yaşantısının gerektirdiği, kurum içerisindeki örgüt iletişimini sağlayan iletişim biçimidir. Hiyerarşik bir yön izlemekte ve iletişim ağı içerisinde alt-üst ilişkisi içerisinde kullanılmaktadır. Bu iletişim türünde, ileti kademelere ulaşmakta ve yukarı ve aşağı yönlü </a:t>
            </a:r>
            <a:r>
              <a:rPr lang="tr-TR" dirty="0" smtClean="0">
                <a:solidFill>
                  <a:schemeClr val="tx1">
                    <a:lumMod val="95000"/>
                    <a:lumOff val="5000"/>
                  </a:schemeClr>
                </a:solidFill>
              </a:rPr>
              <a:t>ilerlemektedir.</a:t>
            </a:r>
            <a:endParaRPr lang="tr-TR" dirty="0">
              <a:solidFill>
                <a:schemeClr val="tx1">
                  <a:lumMod val="95000"/>
                  <a:lumOff val="5000"/>
                </a:schemeClr>
              </a:solidFill>
            </a:endParaRPr>
          </a:p>
        </p:txBody>
      </p:sp>
    </p:spTree>
    <p:extLst>
      <p:ext uri="{BB962C8B-B14F-4D97-AF65-F5344CB8AC3E}">
        <p14:creationId xmlns:p14="http://schemas.microsoft.com/office/powerpoint/2010/main" val="5821128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92696"/>
            <a:ext cx="8229600" cy="5688632"/>
          </a:xfrm>
        </p:spPr>
        <p:txBody>
          <a:bodyPr>
            <a:normAutofit/>
          </a:bodyPr>
          <a:lstStyle/>
          <a:p>
            <a:r>
              <a:rPr lang="tr-TR" b="1" dirty="0">
                <a:solidFill>
                  <a:schemeClr val="tx2">
                    <a:lumMod val="50000"/>
                  </a:schemeClr>
                </a:solidFill>
              </a:rPr>
              <a:t>Kitle İletişimi:</a:t>
            </a:r>
            <a:r>
              <a:rPr lang="tr-TR" b="1" dirty="0">
                <a:solidFill>
                  <a:schemeClr val="tx1">
                    <a:lumMod val="95000"/>
                    <a:lumOff val="5000"/>
                  </a:schemeClr>
                </a:solidFill>
              </a:rPr>
              <a:t> </a:t>
            </a:r>
            <a:endParaRPr lang="tr-TR" b="1" dirty="0" smtClean="0">
              <a:solidFill>
                <a:schemeClr val="tx1">
                  <a:lumMod val="95000"/>
                  <a:lumOff val="5000"/>
                </a:schemeClr>
              </a:solidFill>
            </a:endParaRPr>
          </a:p>
          <a:p>
            <a:pPr marL="0" indent="0">
              <a:buNone/>
            </a:pPr>
            <a:endParaRPr lang="tr-TR" b="1" dirty="0" smtClean="0">
              <a:solidFill>
                <a:schemeClr val="tx1">
                  <a:lumMod val="95000"/>
                  <a:lumOff val="5000"/>
                </a:schemeClr>
              </a:solidFill>
            </a:endParaRPr>
          </a:p>
          <a:p>
            <a:pPr marL="0" indent="0">
              <a:buNone/>
            </a:pPr>
            <a:r>
              <a:rPr lang="tr-TR" dirty="0" smtClean="0">
                <a:solidFill>
                  <a:schemeClr val="tx1">
                    <a:lumMod val="95000"/>
                    <a:lumOff val="5000"/>
                  </a:schemeClr>
                </a:solidFill>
              </a:rPr>
              <a:t>Kitle iletişimi </a:t>
            </a:r>
            <a:r>
              <a:rPr lang="tr-TR" dirty="0">
                <a:solidFill>
                  <a:schemeClr val="tx1">
                    <a:lumMod val="95000"/>
                    <a:lumOff val="5000"/>
                  </a:schemeClr>
                </a:solidFill>
              </a:rPr>
              <a:t>daha farklı bir tabirle </a:t>
            </a:r>
            <a:r>
              <a:rPr lang="tr-TR" dirty="0" smtClean="0">
                <a:solidFill>
                  <a:schemeClr val="tx1">
                    <a:lumMod val="95000"/>
                    <a:lumOff val="5000"/>
                  </a:schemeClr>
                </a:solidFill>
              </a:rPr>
              <a:t>kitle </a:t>
            </a:r>
            <a:r>
              <a:rPr lang="tr-TR" dirty="0">
                <a:solidFill>
                  <a:schemeClr val="tx1">
                    <a:lumMod val="95000"/>
                    <a:lumOff val="5000"/>
                  </a:schemeClr>
                </a:solidFill>
              </a:rPr>
              <a:t>içinde </a:t>
            </a:r>
            <a:r>
              <a:rPr lang="tr-TR" dirty="0" smtClean="0">
                <a:solidFill>
                  <a:schemeClr val="tx1">
                    <a:lumMod val="95000"/>
                    <a:lumOff val="5000"/>
                  </a:schemeClr>
                </a:solidFill>
              </a:rPr>
              <a:t>iletişim, </a:t>
            </a:r>
            <a:r>
              <a:rPr lang="tr-TR" dirty="0">
                <a:solidFill>
                  <a:schemeClr val="tx1">
                    <a:lumMod val="95000"/>
                    <a:lumOff val="5000"/>
                  </a:schemeClr>
                </a:solidFill>
              </a:rPr>
              <a:t>toplumun vardığı seviyeye göre </a:t>
            </a:r>
            <a:r>
              <a:rPr lang="tr-TR" dirty="0" smtClean="0">
                <a:solidFill>
                  <a:schemeClr val="tx1">
                    <a:lumMod val="95000"/>
                    <a:lumOff val="5000"/>
                  </a:schemeClr>
                </a:solidFill>
              </a:rPr>
              <a:t>değişir ve teknik </a:t>
            </a:r>
            <a:r>
              <a:rPr lang="tr-TR" dirty="0">
                <a:solidFill>
                  <a:schemeClr val="tx1">
                    <a:lumMod val="95000"/>
                    <a:lumOff val="5000"/>
                  </a:schemeClr>
                </a:solidFill>
              </a:rPr>
              <a:t>buluşlardan </a:t>
            </a:r>
            <a:r>
              <a:rPr lang="tr-TR" dirty="0" smtClean="0">
                <a:solidFill>
                  <a:schemeClr val="tx1">
                    <a:lumMod val="95000"/>
                    <a:lumOff val="5000"/>
                  </a:schemeClr>
                </a:solidFill>
              </a:rPr>
              <a:t>yararlanılır; </a:t>
            </a:r>
            <a:r>
              <a:rPr lang="tr-TR" dirty="0">
                <a:solidFill>
                  <a:schemeClr val="tx1">
                    <a:lumMod val="95000"/>
                    <a:lumOff val="5000"/>
                  </a:schemeClr>
                </a:solidFill>
              </a:rPr>
              <a:t>yazılı basın, radyo ve televizyon yoluyla, geniş bir coğrafi topluluğa simgesel bir içeriğin </a:t>
            </a:r>
            <a:r>
              <a:rPr lang="tr-TR" dirty="0" smtClean="0">
                <a:solidFill>
                  <a:schemeClr val="tx1">
                    <a:lumMod val="95000"/>
                    <a:lumOff val="5000"/>
                  </a:schemeClr>
                </a:solidFill>
              </a:rPr>
              <a:t>ulaştırılması şeklinde gerçekleştirilir.</a:t>
            </a:r>
          </a:p>
          <a:p>
            <a:pPr marL="0" indent="0">
              <a:buNone/>
            </a:pPr>
            <a:endParaRPr lang="tr-TR" dirty="0" smtClean="0">
              <a:solidFill>
                <a:schemeClr val="tx1">
                  <a:lumMod val="95000"/>
                  <a:lumOff val="5000"/>
                </a:schemeClr>
              </a:solidFill>
            </a:endParaRPr>
          </a:p>
          <a:p>
            <a:pPr marL="0" indent="0">
              <a:buNone/>
            </a:pPr>
            <a:r>
              <a:rPr lang="tr-TR" dirty="0">
                <a:solidFill>
                  <a:schemeClr val="tx1">
                    <a:lumMod val="95000"/>
                    <a:lumOff val="5000"/>
                  </a:schemeClr>
                </a:solidFill>
              </a:rPr>
              <a:t>Kitle iletişimi, alıcı ile verici arasındaki yüz yüze olmayan bir iletişim türüdür. Birbirinden farklı özelliklerde ve ortamlarda olan birden fazla alıcıya aynı anda mesaj göndermeyi hedefler. </a:t>
            </a:r>
          </a:p>
        </p:txBody>
      </p:sp>
    </p:spTree>
    <p:extLst>
      <p:ext uri="{BB962C8B-B14F-4D97-AF65-F5344CB8AC3E}">
        <p14:creationId xmlns:p14="http://schemas.microsoft.com/office/powerpoint/2010/main" val="988595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Kültür ve İletişim</a:t>
            </a:r>
            <a:endParaRPr lang="tr-TR" dirty="0"/>
          </a:p>
        </p:txBody>
      </p:sp>
      <p:sp>
        <p:nvSpPr>
          <p:cNvPr id="3" name="İçerik Yer Tutucusu 2"/>
          <p:cNvSpPr>
            <a:spLocks noGrp="1"/>
          </p:cNvSpPr>
          <p:nvPr>
            <p:ph idx="1"/>
          </p:nvPr>
        </p:nvSpPr>
        <p:spPr/>
        <p:txBody>
          <a:bodyPr/>
          <a:lstStyle/>
          <a:p>
            <a:endParaRPr lang="tr-TR" dirty="0" smtClean="0">
              <a:solidFill>
                <a:schemeClr val="tx1">
                  <a:lumMod val="95000"/>
                  <a:lumOff val="5000"/>
                </a:schemeClr>
              </a:solidFill>
            </a:endParaRPr>
          </a:p>
          <a:p>
            <a:r>
              <a:rPr lang="tr-TR" dirty="0" smtClean="0">
                <a:solidFill>
                  <a:schemeClr val="tx1">
                    <a:lumMod val="95000"/>
                    <a:lumOff val="5000"/>
                  </a:schemeClr>
                </a:solidFill>
              </a:rPr>
              <a:t>İnsanlar</a:t>
            </a:r>
            <a:r>
              <a:rPr lang="tr-TR" dirty="0">
                <a:solidFill>
                  <a:schemeClr val="tx1">
                    <a:lumMod val="95000"/>
                    <a:lumOff val="5000"/>
                  </a:schemeClr>
                </a:solidFill>
              </a:rPr>
              <a:t>, başkaları ile iletişim kurarken, daima içinde yetiştikleri ve yaşadıkları kültürün belirlediği alanda etkinlik gösterirler. İletişim açısından kültür, insanların deneyimlerini yorumlamak ve eylemlerine karar vermek için rehber aldıkları anlamlar ve değerler bütünüdür. </a:t>
            </a:r>
          </a:p>
        </p:txBody>
      </p:sp>
    </p:spTree>
    <p:extLst>
      <p:ext uri="{BB962C8B-B14F-4D97-AF65-F5344CB8AC3E}">
        <p14:creationId xmlns:p14="http://schemas.microsoft.com/office/powerpoint/2010/main" val="9987965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solidFill>
                  <a:schemeClr val="tx1">
                    <a:lumMod val="95000"/>
                    <a:lumOff val="5000"/>
                  </a:schemeClr>
                </a:solidFill>
              </a:rPr>
              <a:t>Günlük yaşamımızda </a:t>
            </a:r>
            <a:r>
              <a:rPr lang="tr-TR" dirty="0" smtClean="0">
                <a:solidFill>
                  <a:schemeClr val="tx1">
                    <a:lumMod val="95000"/>
                    <a:lumOff val="5000"/>
                  </a:schemeClr>
                </a:solidFill>
              </a:rPr>
              <a:t>her gün </a:t>
            </a:r>
            <a:r>
              <a:rPr lang="tr-TR" dirty="0">
                <a:solidFill>
                  <a:schemeClr val="tx1">
                    <a:lumMod val="95000"/>
                    <a:lumOff val="5000"/>
                  </a:schemeClr>
                </a:solidFill>
              </a:rPr>
              <a:t>farklı insanlarla iletişim kuruyoruz. Aynı kültürel değerlere sahip insanlarla birlikte olduğumuz sürece, iletişimimizi herhangi bir sorgulamaya gereksinim duymadan gerçekleştiriyoruz. </a:t>
            </a:r>
            <a:r>
              <a:rPr lang="tr-TR" dirty="0" smtClean="0">
                <a:solidFill>
                  <a:schemeClr val="tx1">
                    <a:lumMod val="95000"/>
                    <a:lumOff val="5000"/>
                  </a:schemeClr>
                </a:solidFill>
              </a:rPr>
              <a:t>Kendi ülkemizde/şehrimizde bir </a:t>
            </a:r>
            <a:r>
              <a:rPr lang="tr-TR" dirty="0">
                <a:solidFill>
                  <a:schemeClr val="tx1">
                    <a:lumMod val="95000"/>
                    <a:lumOff val="5000"/>
                  </a:schemeClr>
                </a:solidFill>
              </a:rPr>
              <a:t>sorun yaşamazken başka kültürlerden gelen insanlarla aramızda iletişim sorunları yaşanabilir</a:t>
            </a:r>
            <a:r>
              <a:rPr lang="tr-TR" dirty="0"/>
              <a:t>.</a:t>
            </a:r>
          </a:p>
        </p:txBody>
      </p:sp>
    </p:spTree>
    <p:extLst>
      <p:ext uri="{BB962C8B-B14F-4D97-AF65-F5344CB8AC3E}">
        <p14:creationId xmlns:p14="http://schemas.microsoft.com/office/powerpoint/2010/main" val="42770381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280920"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42840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00200"/>
            <a:ext cx="8229600" cy="4925144"/>
          </a:xfrm>
        </p:spPr>
        <p:txBody>
          <a:bodyPr>
            <a:normAutofit fontScale="92500" lnSpcReduction="20000"/>
          </a:bodyPr>
          <a:lstStyle/>
          <a:p>
            <a:pPr algn="ctr"/>
            <a:endParaRPr lang="tr-TR" dirty="0" smtClean="0"/>
          </a:p>
          <a:p>
            <a:pPr algn="ctr"/>
            <a:endParaRPr lang="tr-TR" dirty="0"/>
          </a:p>
          <a:p>
            <a:pPr algn="ctr"/>
            <a:endParaRPr lang="tr-TR" dirty="0" smtClean="0"/>
          </a:p>
          <a:p>
            <a:pPr algn="ctr"/>
            <a:endParaRPr lang="tr-TR" dirty="0"/>
          </a:p>
          <a:p>
            <a:pPr algn="ctr"/>
            <a:endParaRPr lang="tr-TR" dirty="0" smtClean="0"/>
          </a:p>
          <a:p>
            <a:pPr algn="ctr"/>
            <a:endParaRPr lang="tr-TR" dirty="0"/>
          </a:p>
          <a:p>
            <a:pPr algn="ctr"/>
            <a:endParaRPr lang="tr-TR" dirty="0" smtClean="0"/>
          </a:p>
          <a:p>
            <a:pPr algn="ctr"/>
            <a:endParaRPr lang="tr-TR" dirty="0"/>
          </a:p>
          <a:p>
            <a:pPr algn="ctr"/>
            <a:endParaRPr lang="tr-TR" dirty="0" smtClean="0"/>
          </a:p>
          <a:p>
            <a:pPr algn="ctr"/>
            <a:endParaRPr lang="tr-TR" dirty="0"/>
          </a:p>
          <a:p>
            <a:pPr algn="ctr"/>
            <a:endParaRPr lang="tr-TR" dirty="0" smtClean="0"/>
          </a:p>
          <a:p>
            <a:pPr marL="0" indent="0" algn="ctr">
              <a:buNone/>
            </a:pPr>
            <a:r>
              <a:rPr lang="tr-TR" sz="7800" b="1" dirty="0" smtClean="0">
                <a:solidFill>
                  <a:schemeClr val="bg2">
                    <a:lumMod val="25000"/>
                  </a:schemeClr>
                </a:solidFill>
              </a:rPr>
              <a:t>MODÜL-3</a:t>
            </a:r>
            <a:endParaRPr lang="tr-TR" sz="7800" b="1" dirty="0">
              <a:solidFill>
                <a:schemeClr val="bg2">
                  <a:lumMod val="25000"/>
                </a:schemeClr>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75131"/>
            <a:ext cx="7848872" cy="45660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Resim 4"/>
          <p:cNvPicPr>
            <a:picLocks noChangeAspect="1"/>
          </p:cNvPicPr>
          <p:nvPr/>
        </p:nvPicPr>
        <p:blipFill rotWithShape="1">
          <a:blip r:embed="rId3">
            <a:extLst>
              <a:ext uri="{28A0092B-C50C-407E-A947-70E740481C1C}">
                <a14:useLocalDpi xmlns:a14="http://schemas.microsoft.com/office/drawing/2010/main" val="0"/>
              </a:ext>
            </a:extLst>
          </a:blip>
          <a:srcRect l="41814" t="68529" r="41974" b="6386"/>
          <a:stretch/>
        </p:blipFill>
        <p:spPr>
          <a:xfrm>
            <a:off x="7661564" y="5569528"/>
            <a:ext cx="1482436" cy="1288472"/>
          </a:xfrm>
          <a:prstGeom prst="rect">
            <a:avLst/>
          </a:prstGeom>
          <a:ln>
            <a:noFill/>
          </a:ln>
          <a:effectLst>
            <a:softEdge rad="112500"/>
          </a:effectLst>
        </p:spPr>
      </p:pic>
    </p:spTree>
    <p:extLst>
      <p:ext uri="{BB962C8B-B14F-4D97-AF65-F5344CB8AC3E}">
        <p14:creationId xmlns:p14="http://schemas.microsoft.com/office/powerpoint/2010/main" val="29457589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Sunu İçeriği</a:t>
            </a:r>
            <a:endParaRPr lang="tr-TR" dirty="0"/>
          </a:p>
        </p:txBody>
      </p:sp>
      <p:sp>
        <p:nvSpPr>
          <p:cNvPr id="3" name="İçerik Yer Tutucusu 2"/>
          <p:cNvSpPr>
            <a:spLocks noGrp="1"/>
          </p:cNvSpPr>
          <p:nvPr>
            <p:ph idx="1"/>
          </p:nvPr>
        </p:nvSpPr>
        <p:spPr/>
        <p:txBody>
          <a:bodyPr/>
          <a:lstStyle/>
          <a:p>
            <a:pPr marL="0" indent="0">
              <a:buNone/>
            </a:pPr>
            <a:endParaRPr lang="tr-TR" dirty="0" smtClean="0">
              <a:solidFill>
                <a:schemeClr val="tx1">
                  <a:lumMod val="95000"/>
                  <a:lumOff val="5000"/>
                </a:schemeClr>
              </a:solidFill>
            </a:endParaRPr>
          </a:p>
          <a:p>
            <a:pPr marL="0" indent="0">
              <a:buNone/>
            </a:pPr>
            <a:r>
              <a:rPr lang="tr-TR" b="1" dirty="0" smtClean="0">
                <a:solidFill>
                  <a:schemeClr val="tx1">
                    <a:lumMod val="95000"/>
                    <a:lumOff val="5000"/>
                  </a:schemeClr>
                </a:solidFill>
              </a:rPr>
              <a:t>1-</a:t>
            </a:r>
            <a:r>
              <a:rPr lang="tr-TR" dirty="0" smtClean="0">
                <a:solidFill>
                  <a:schemeClr val="tx1">
                    <a:lumMod val="95000"/>
                    <a:lumOff val="5000"/>
                  </a:schemeClr>
                </a:solidFill>
              </a:rPr>
              <a:t> Sosyal Medyada İletişim</a:t>
            </a:r>
          </a:p>
          <a:p>
            <a:pPr marL="0" indent="0">
              <a:buNone/>
            </a:pPr>
            <a:r>
              <a:rPr lang="tr-TR" b="1" dirty="0" smtClean="0">
                <a:solidFill>
                  <a:schemeClr val="tx1">
                    <a:lumMod val="95000"/>
                    <a:lumOff val="5000"/>
                  </a:schemeClr>
                </a:solidFill>
              </a:rPr>
              <a:t>2- </a:t>
            </a:r>
            <a:r>
              <a:rPr lang="tr-TR" dirty="0" smtClean="0">
                <a:solidFill>
                  <a:schemeClr val="tx1">
                    <a:lumMod val="95000"/>
                    <a:lumOff val="5000"/>
                  </a:schemeClr>
                </a:solidFill>
              </a:rPr>
              <a:t>Sosyal </a:t>
            </a:r>
            <a:r>
              <a:rPr lang="tr-TR" dirty="0" smtClean="0">
                <a:solidFill>
                  <a:schemeClr val="tx1">
                    <a:lumMod val="95000"/>
                    <a:lumOff val="5000"/>
                  </a:schemeClr>
                </a:solidFill>
              </a:rPr>
              <a:t>Medyanın Olumsuz etkileri</a:t>
            </a:r>
          </a:p>
          <a:p>
            <a:pPr marL="0" indent="0">
              <a:buNone/>
            </a:pPr>
            <a:r>
              <a:rPr lang="tr-TR" b="1" dirty="0" smtClean="0">
                <a:solidFill>
                  <a:schemeClr val="tx1">
                    <a:lumMod val="95000"/>
                    <a:lumOff val="5000"/>
                  </a:schemeClr>
                </a:solidFill>
              </a:rPr>
              <a:t>3- </a:t>
            </a:r>
            <a:r>
              <a:rPr lang="tr-TR" dirty="0" smtClean="0">
                <a:solidFill>
                  <a:schemeClr val="tx1">
                    <a:lumMod val="95000"/>
                    <a:lumOff val="5000"/>
                  </a:schemeClr>
                </a:solidFill>
              </a:rPr>
              <a:t>Sosyal </a:t>
            </a:r>
            <a:r>
              <a:rPr lang="tr-TR" dirty="0" smtClean="0">
                <a:solidFill>
                  <a:schemeClr val="tx1">
                    <a:lumMod val="95000"/>
                    <a:lumOff val="5000"/>
                  </a:schemeClr>
                </a:solidFill>
              </a:rPr>
              <a:t>Medyanın Olumsuz Etkileri</a:t>
            </a:r>
          </a:p>
          <a:p>
            <a:pPr marL="0" indent="0">
              <a:buNone/>
            </a:pPr>
            <a:r>
              <a:rPr lang="tr-TR" b="1" dirty="0" smtClean="0">
                <a:solidFill>
                  <a:schemeClr val="tx1">
                    <a:lumMod val="95000"/>
                    <a:lumOff val="5000"/>
                  </a:schemeClr>
                </a:solidFill>
              </a:rPr>
              <a:t>4- </a:t>
            </a:r>
            <a:r>
              <a:rPr lang="tr-TR" dirty="0" smtClean="0">
                <a:solidFill>
                  <a:schemeClr val="tx1">
                    <a:lumMod val="95000"/>
                    <a:lumOff val="5000"/>
                  </a:schemeClr>
                </a:solidFill>
              </a:rPr>
              <a:t>Bilinçli </a:t>
            </a:r>
            <a:r>
              <a:rPr lang="tr-TR" dirty="0" smtClean="0">
                <a:solidFill>
                  <a:schemeClr val="tx1">
                    <a:lumMod val="95000"/>
                    <a:lumOff val="5000"/>
                  </a:schemeClr>
                </a:solidFill>
              </a:rPr>
              <a:t>Sosyal Medya Kullanıcılığı</a:t>
            </a:r>
          </a:p>
          <a:p>
            <a:pPr marL="0" indent="0">
              <a:buNone/>
            </a:pPr>
            <a:r>
              <a:rPr lang="tr-TR" b="1" dirty="0" smtClean="0">
                <a:solidFill>
                  <a:schemeClr val="tx1">
                    <a:lumMod val="95000"/>
                    <a:lumOff val="5000"/>
                  </a:schemeClr>
                </a:solidFill>
              </a:rPr>
              <a:t>5- </a:t>
            </a:r>
            <a:r>
              <a:rPr lang="tr-TR" dirty="0" smtClean="0">
                <a:solidFill>
                  <a:schemeClr val="tx1">
                    <a:lumMod val="95000"/>
                    <a:lumOff val="5000"/>
                  </a:schemeClr>
                </a:solidFill>
              </a:rPr>
              <a:t>Ebeveynlere </a:t>
            </a:r>
            <a:r>
              <a:rPr lang="tr-TR" dirty="0" smtClean="0">
                <a:solidFill>
                  <a:schemeClr val="tx1">
                    <a:lumMod val="95000"/>
                    <a:lumOff val="5000"/>
                  </a:schemeClr>
                </a:solidFill>
              </a:rPr>
              <a:t>Düşen Bazı Görevler</a:t>
            </a:r>
          </a:p>
          <a:p>
            <a:pPr marL="0" indent="0">
              <a:buNone/>
            </a:pPr>
            <a:endParaRPr lang="tr-TR" dirty="0" smtClean="0"/>
          </a:p>
          <a:p>
            <a:pPr marL="0" indent="0">
              <a:buNone/>
            </a:pPr>
            <a:endParaRPr lang="tr-TR" dirty="0"/>
          </a:p>
        </p:txBody>
      </p:sp>
    </p:spTree>
    <p:extLst>
      <p:ext uri="{BB962C8B-B14F-4D97-AF65-F5344CB8AC3E}">
        <p14:creationId xmlns:p14="http://schemas.microsoft.com/office/powerpoint/2010/main" val="24982467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0"/>
            <a:ext cx="8229600" cy="1600200"/>
          </a:xfrm>
        </p:spPr>
        <p:txBody>
          <a:bodyPr/>
          <a:lstStyle/>
          <a:p>
            <a:r>
              <a:rPr lang="tr-TR" dirty="0" smtClean="0"/>
              <a:t>Sosyal Medyada İletişim</a:t>
            </a:r>
            <a:endParaRPr lang="tr-TR" dirty="0"/>
          </a:p>
        </p:txBody>
      </p:sp>
      <p:sp>
        <p:nvSpPr>
          <p:cNvPr id="3" name="İçerik Yer Tutucusu 2"/>
          <p:cNvSpPr>
            <a:spLocks noGrp="1"/>
          </p:cNvSpPr>
          <p:nvPr>
            <p:ph idx="1"/>
          </p:nvPr>
        </p:nvSpPr>
        <p:spPr/>
        <p:txBody>
          <a:bodyPr/>
          <a:lstStyle/>
          <a:p>
            <a:endParaRPr lang="tr-TR" dirty="0" smtClean="0">
              <a:solidFill>
                <a:schemeClr val="tx1">
                  <a:lumMod val="95000"/>
                  <a:lumOff val="5000"/>
                </a:schemeClr>
              </a:solidFill>
            </a:endParaRPr>
          </a:p>
          <a:p>
            <a:r>
              <a:rPr lang="tr-TR" dirty="0" smtClean="0">
                <a:solidFill>
                  <a:schemeClr val="tx1">
                    <a:lumMod val="95000"/>
                    <a:lumOff val="5000"/>
                  </a:schemeClr>
                </a:solidFill>
              </a:rPr>
              <a:t>Günümüzde ergenler vakitlerinin </a:t>
            </a:r>
            <a:r>
              <a:rPr lang="tr-TR" dirty="0">
                <a:solidFill>
                  <a:schemeClr val="tx1">
                    <a:lumMod val="95000"/>
                    <a:lumOff val="5000"/>
                  </a:schemeClr>
                </a:solidFill>
              </a:rPr>
              <a:t>çoğunu internet, televizyon, bilgisayar, akıllı telefonlar ve diğer elektronik aletler gibi çeşitli eğlence medyaları karşısında geçirmektedirler</a:t>
            </a:r>
            <a:r>
              <a:rPr lang="tr-TR" dirty="0" smtClean="0">
                <a:solidFill>
                  <a:schemeClr val="tx1">
                    <a:lumMod val="95000"/>
                    <a:lumOff val="5000"/>
                  </a:schemeClr>
                </a:solidFill>
              </a:rPr>
              <a:t>.</a:t>
            </a:r>
          </a:p>
          <a:p>
            <a:endParaRPr lang="tr-TR" dirty="0" smtClean="0">
              <a:solidFill>
                <a:schemeClr val="tx1">
                  <a:lumMod val="95000"/>
                  <a:lumOff val="5000"/>
                </a:schemeClr>
              </a:solidFill>
            </a:endParaRPr>
          </a:p>
          <a:p>
            <a:endParaRPr lang="tr-TR" dirty="0">
              <a:solidFill>
                <a:schemeClr val="tx1">
                  <a:lumMod val="95000"/>
                  <a:lumOff val="5000"/>
                </a:schemeClr>
              </a:solidFill>
            </a:endParaRPr>
          </a:p>
          <a:p>
            <a:r>
              <a:rPr lang="tr-TR" dirty="0" smtClean="0">
                <a:solidFill>
                  <a:schemeClr val="tx1">
                    <a:lumMod val="95000"/>
                    <a:lumOff val="5000"/>
                  </a:schemeClr>
                </a:solidFill>
              </a:rPr>
              <a:t> </a:t>
            </a:r>
            <a:r>
              <a:rPr lang="tr-TR" dirty="0">
                <a:solidFill>
                  <a:schemeClr val="tx1">
                    <a:lumMod val="95000"/>
                    <a:lumOff val="5000"/>
                  </a:schemeClr>
                </a:solidFill>
              </a:rPr>
              <a:t>Sosyal medya siteleri eğitim, bilgi temini ve paylaşımı, ödevlerini yapma ve araştırma, oyun oynama, iletişim, haberleşme amaçlarıyla kullanılabilir.</a:t>
            </a:r>
          </a:p>
        </p:txBody>
      </p:sp>
    </p:spTree>
    <p:extLst>
      <p:ext uri="{BB962C8B-B14F-4D97-AF65-F5344CB8AC3E}">
        <p14:creationId xmlns:p14="http://schemas.microsoft.com/office/powerpoint/2010/main" val="35513875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lnSpcReduction="10000"/>
          </a:bodyPr>
          <a:lstStyle/>
          <a:p>
            <a:r>
              <a:rPr lang="tr-TR" sz="3200" b="1" dirty="0" smtClean="0">
                <a:solidFill>
                  <a:schemeClr val="tx2">
                    <a:lumMod val="50000"/>
                  </a:schemeClr>
                </a:solidFill>
              </a:rPr>
              <a:t>Sosyal Medyanın Ergenler Üzerinde Olumsuz Etkileri:</a:t>
            </a:r>
          </a:p>
          <a:p>
            <a:endParaRPr lang="tr-TR" sz="3200" b="1" dirty="0" smtClean="0">
              <a:solidFill>
                <a:schemeClr val="tx2">
                  <a:lumMod val="50000"/>
                </a:schemeClr>
              </a:solidFill>
            </a:endParaRPr>
          </a:p>
          <a:p>
            <a:r>
              <a:rPr lang="tr-TR" dirty="0" smtClean="0">
                <a:solidFill>
                  <a:schemeClr val="tx1">
                    <a:lumMod val="95000"/>
                    <a:lumOff val="5000"/>
                  </a:schemeClr>
                </a:solidFill>
              </a:rPr>
              <a:t>Online </a:t>
            </a:r>
            <a:r>
              <a:rPr lang="tr-TR" dirty="0">
                <a:solidFill>
                  <a:schemeClr val="tx1">
                    <a:lumMod val="95000"/>
                    <a:lumOff val="5000"/>
                  </a:schemeClr>
                </a:solidFill>
              </a:rPr>
              <a:t>ortam, ergenleri statü arayışına teşvik ediyor. Bu </a:t>
            </a:r>
            <a:r>
              <a:rPr lang="tr-TR" dirty="0" smtClean="0">
                <a:solidFill>
                  <a:schemeClr val="tx1">
                    <a:lumMod val="95000"/>
                    <a:lumOff val="5000"/>
                  </a:schemeClr>
                </a:solidFill>
              </a:rPr>
              <a:t>durum </a:t>
            </a:r>
            <a:r>
              <a:rPr lang="tr-TR" dirty="0">
                <a:solidFill>
                  <a:schemeClr val="tx1">
                    <a:lumMod val="95000"/>
                    <a:lumOff val="5000"/>
                  </a:schemeClr>
                </a:solidFill>
              </a:rPr>
              <a:t>ergenlerde, samimi arkadaşlık kurmak </a:t>
            </a:r>
            <a:r>
              <a:rPr lang="tr-TR" dirty="0" smtClean="0">
                <a:solidFill>
                  <a:schemeClr val="tx1">
                    <a:lumMod val="95000"/>
                    <a:lumOff val="5000"/>
                  </a:schemeClr>
                </a:solidFill>
              </a:rPr>
              <a:t>yerine güvensiz </a:t>
            </a:r>
            <a:r>
              <a:rPr lang="tr-TR" dirty="0">
                <a:solidFill>
                  <a:schemeClr val="tx1">
                    <a:lumMod val="95000"/>
                    <a:lumOff val="5000"/>
                  </a:schemeClr>
                </a:solidFill>
              </a:rPr>
              <a:t>de olsa daha fazla arkadaşa sahip olma arzusuna yol açıyor olabilir. </a:t>
            </a:r>
            <a:endParaRPr lang="tr-TR" dirty="0" smtClean="0">
              <a:solidFill>
                <a:schemeClr val="tx1">
                  <a:lumMod val="95000"/>
                  <a:lumOff val="5000"/>
                </a:schemeClr>
              </a:solidFill>
            </a:endParaRPr>
          </a:p>
          <a:p>
            <a:endParaRPr lang="tr-TR" dirty="0" smtClean="0">
              <a:solidFill>
                <a:schemeClr val="tx1">
                  <a:lumMod val="95000"/>
                  <a:lumOff val="5000"/>
                </a:schemeClr>
              </a:solidFill>
            </a:endParaRPr>
          </a:p>
          <a:p>
            <a:endParaRPr lang="tr-TR" dirty="0" smtClean="0">
              <a:solidFill>
                <a:schemeClr val="tx1">
                  <a:lumMod val="95000"/>
                  <a:lumOff val="5000"/>
                </a:schemeClr>
              </a:solidFill>
            </a:endParaRPr>
          </a:p>
          <a:p>
            <a:r>
              <a:rPr lang="tr-TR" dirty="0" smtClean="0">
                <a:solidFill>
                  <a:schemeClr val="tx1">
                    <a:lumMod val="95000"/>
                    <a:lumOff val="5000"/>
                  </a:schemeClr>
                </a:solidFill>
              </a:rPr>
              <a:t>Öte yandan </a:t>
            </a:r>
            <a:r>
              <a:rPr lang="tr-TR" dirty="0">
                <a:solidFill>
                  <a:schemeClr val="tx1">
                    <a:lumMod val="95000"/>
                    <a:lumOff val="5000"/>
                  </a:schemeClr>
                </a:solidFill>
              </a:rPr>
              <a:t>sürekli iletişim halinde olma ve tüm farklı platformlara yanıt verme ihtiyacı dijital stres </a:t>
            </a:r>
            <a:r>
              <a:rPr lang="tr-TR" dirty="0" smtClean="0">
                <a:solidFill>
                  <a:schemeClr val="tx1">
                    <a:lumMod val="95000"/>
                    <a:lumOff val="5000"/>
                  </a:schemeClr>
                </a:solidFill>
              </a:rPr>
              <a:t>yaratır. </a:t>
            </a:r>
            <a:r>
              <a:rPr lang="tr-TR" dirty="0">
                <a:solidFill>
                  <a:schemeClr val="tx1">
                    <a:lumMod val="95000"/>
                    <a:lumOff val="5000"/>
                  </a:schemeClr>
                </a:solidFill>
              </a:rPr>
              <a:t>İnternetteki güvenlik açıklarının istismar </a:t>
            </a:r>
            <a:r>
              <a:rPr lang="tr-TR" dirty="0" smtClean="0">
                <a:solidFill>
                  <a:schemeClr val="tx1">
                    <a:lumMod val="95000"/>
                    <a:lumOff val="5000"/>
                  </a:schemeClr>
                </a:solidFill>
              </a:rPr>
              <a:t>edilmesi de problemler arasında görülmektedir.</a:t>
            </a:r>
            <a:endParaRPr lang="tr-TR" dirty="0">
              <a:solidFill>
                <a:schemeClr val="tx1">
                  <a:lumMod val="95000"/>
                  <a:lumOff val="5000"/>
                </a:schemeClr>
              </a:solidFill>
            </a:endParaRPr>
          </a:p>
        </p:txBody>
      </p:sp>
    </p:spTree>
    <p:extLst>
      <p:ext uri="{BB962C8B-B14F-4D97-AF65-F5344CB8AC3E}">
        <p14:creationId xmlns:p14="http://schemas.microsoft.com/office/powerpoint/2010/main" val="3191788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dirty="0" err="1" smtClean="0">
                <a:solidFill>
                  <a:schemeClr val="tx2">
                    <a:lumMod val="50000"/>
                  </a:schemeClr>
                </a:solidFill>
              </a:rPr>
              <a:t>İetişim</a:t>
            </a:r>
            <a:r>
              <a:rPr lang="tr-TR" dirty="0" smtClean="0">
                <a:solidFill>
                  <a:schemeClr val="tx2">
                    <a:lumMod val="50000"/>
                  </a:schemeClr>
                </a:solidFill>
              </a:rPr>
              <a:t> Türleri:</a:t>
            </a:r>
            <a:endParaRPr lang="tr-TR" dirty="0">
              <a:solidFill>
                <a:schemeClr val="tx2">
                  <a:lumMod val="50000"/>
                </a:schemeClr>
              </a:solidFill>
            </a:endParaRPr>
          </a:p>
        </p:txBody>
      </p:sp>
      <p:sp>
        <p:nvSpPr>
          <p:cNvPr id="3" name="İçerik Yer Tutucusu 2"/>
          <p:cNvSpPr>
            <a:spLocks noGrp="1"/>
          </p:cNvSpPr>
          <p:nvPr>
            <p:ph idx="1"/>
          </p:nvPr>
        </p:nvSpPr>
        <p:spPr/>
        <p:txBody>
          <a:bodyPr/>
          <a:lstStyle/>
          <a:p>
            <a:r>
              <a:rPr lang="tr-TR" sz="2800" b="1" dirty="0" smtClean="0">
                <a:solidFill>
                  <a:schemeClr val="tx2">
                    <a:lumMod val="50000"/>
                  </a:schemeClr>
                </a:solidFill>
              </a:rPr>
              <a:t>İçsel İletişim</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132856"/>
            <a:ext cx="7920880" cy="4464496"/>
          </a:xfrm>
          <a:prstGeom prst="rect">
            <a:avLst/>
          </a:prstGeom>
        </p:spPr>
      </p:pic>
    </p:spTree>
    <p:extLst>
      <p:ext uri="{BB962C8B-B14F-4D97-AF65-F5344CB8AC3E}">
        <p14:creationId xmlns:p14="http://schemas.microsoft.com/office/powerpoint/2010/main" val="13287743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268760"/>
            <a:ext cx="8229600" cy="5001419"/>
          </a:xfrm>
        </p:spPr>
        <p:txBody>
          <a:bodyPr/>
          <a:lstStyle/>
          <a:p>
            <a:r>
              <a:rPr lang="tr-TR" dirty="0">
                <a:solidFill>
                  <a:schemeClr val="tx1">
                    <a:lumMod val="95000"/>
                    <a:lumOff val="5000"/>
                  </a:schemeClr>
                </a:solidFill>
              </a:rPr>
              <a:t>Ergenler, internette gittikçe daha fazla zaman geçirirken, biraz daha yetişkinlere benzeyen ve ideallere daha yakın olan vücut imgelerine de maruz kalıyor.  </a:t>
            </a:r>
            <a:endParaRPr lang="tr-TR" dirty="0" smtClean="0">
              <a:solidFill>
                <a:schemeClr val="tx1">
                  <a:lumMod val="95000"/>
                  <a:lumOff val="5000"/>
                </a:schemeClr>
              </a:solidFill>
            </a:endParaRPr>
          </a:p>
          <a:p>
            <a:endParaRPr lang="tr-TR" dirty="0" smtClean="0">
              <a:solidFill>
                <a:schemeClr val="tx1">
                  <a:lumMod val="95000"/>
                  <a:lumOff val="5000"/>
                </a:schemeClr>
              </a:solidFill>
            </a:endParaRPr>
          </a:p>
          <a:p>
            <a:pPr marL="0" indent="0">
              <a:buNone/>
            </a:pPr>
            <a:endParaRPr lang="tr-TR" dirty="0">
              <a:solidFill>
                <a:schemeClr val="tx1">
                  <a:lumMod val="95000"/>
                  <a:lumOff val="5000"/>
                </a:schemeClr>
              </a:solidFill>
            </a:endParaRPr>
          </a:p>
          <a:p>
            <a:r>
              <a:rPr lang="tr-TR" dirty="0" smtClean="0">
                <a:solidFill>
                  <a:schemeClr val="tx1">
                    <a:lumMod val="95000"/>
                    <a:lumOff val="5000"/>
                  </a:schemeClr>
                </a:solidFill>
              </a:rPr>
              <a:t>Filmlerdeki </a:t>
            </a:r>
            <a:r>
              <a:rPr lang="tr-TR" dirty="0">
                <a:solidFill>
                  <a:schemeClr val="tx1">
                    <a:lumMod val="95000"/>
                    <a:lumOff val="5000"/>
                  </a:schemeClr>
                </a:solidFill>
              </a:rPr>
              <a:t>oyuncuların gerçekte nasıl göründükleri ile filmdeki görüntülerinin arasında büyük bir fark var. Ancak ergenler sosyal karşılaştırma sürecinde, filmde gördüğü karakterin vücut şeklini esas alıyor.</a:t>
            </a:r>
          </a:p>
        </p:txBody>
      </p:sp>
    </p:spTree>
    <p:extLst>
      <p:ext uri="{BB962C8B-B14F-4D97-AF65-F5344CB8AC3E}">
        <p14:creationId xmlns:p14="http://schemas.microsoft.com/office/powerpoint/2010/main" val="15886000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476672"/>
            <a:ext cx="8280920" cy="5832648"/>
          </a:xfrm>
        </p:spPr>
      </p:pic>
    </p:spTree>
    <p:extLst>
      <p:ext uri="{BB962C8B-B14F-4D97-AF65-F5344CB8AC3E}">
        <p14:creationId xmlns:p14="http://schemas.microsoft.com/office/powerpoint/2010/main" val="29625016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smtClean="0">
              <a:solidFill>
                <a:schemeClr val="tx1">
                  <a:lumMod val="95000"/>
                  <a:lumOff val="5000"/>
                </a:schemeClr>
              </a:solidFill>
            </a:endParaRPr>
          </a:p>
          <a:p>
            <a:r>
              <a:rPr lang="tr-TR" dirty="0" smtClean="0">
                <a:solidFill>
                  <a:schemeClr val="tx1">
                    <a:lumMod val="95000"/>
                    <a:lumOff val="5000"/>
                  </a:schemeClr>
                </a:solidFill>
              </a:rPr>
              <a:t>Bağımlı </a:t>
            </a:r>
            <a:r>
              <a:rPr lang="tr-TR" dirty="0">
                <a:solidFill>
                  <a:schemeClr val="tx1">
                    <a:lumMod val="95000"/>
                    <a:lumOff val="5000"/>
                  </a:schemeClr>
                </a:solidFill>
              </a:rPr>
              <a:t>olmasalar da </a:t>
            </a:r>
            <a:r>
              <a:rPr lang="tr-TR" dirty="0" smtClean="0">
                <a:solidFill>
                  <a:schemeClr val="tx1">
                    <a:lumMod val="95000"/>
                    <a:lumOff val="5000"/>
                  </a:schemeClr>
                </a:solidFill>
              </a:rPr>
              <a:t>bireyler ekran </a:t>
            </a:r>
            <a:r>
              <a:rPr lang="tr-TR" dirty="0">
                <a:solidFill>
                  <a:schemeClr val="tx1">
                    <a:lumMod val="95000"/>
                    <a:lumOff val="5000"/>
                  </a:schemeClr>
                </a:solidFill>
              </a:rPr>
              <a:t>ışığına maruz kaldıkça uyarıcı yüklenirler bu da uyku sorunlarına, sinir sisteminin aşırı </a:t>
            </a:r>
            <a:r>
              <a:rPr lang="tr-TR" dirty="0" err="1" smtClean="0">
                <a:solidFill>
                  <a:schemeClr val="tx1">
                    <a:lumMod val="95000"/>
                    <a:lumOff val="5000"/>
                  </a:schemeClr>
                </a:solidFill>
              </a:rPr>
              <a:t>uyarılmışlığına</a:t>
            </a:r>
            <a:r>
              <a:rPr lang="tr-TR" dirty="0" smtClean="0">
                <a:solidFill>
                  <a:schemeClr val="tx1">
                    <a:lumMod val="95000"/>
                    <a:lumOff val="5000"/>
                  </a:schemeClr>
                </a:solidFill>
              </a:rPr>
              <a:t> yol </a:t>
            </a:r>
            <a:r>
              <a:rPr lang="tr-TR" dirty="0">
                <a:solidFill>
                  <a:schemeClr val="tx1">
                    <a:lumMod val="95000"/>
                    <a:lumOff val="5000"/>
                  </a:schemeClr>
                </a:solidFill>
              </a:rPr>
              <a:t>açar. Sinir sisteminin uyarılmış olması da </a:t>
            </a:r>
            <a:r>
              <a:rPr lang="tr-TR" dirty="0" smtClean="0">
                <a:solidFill>
                  <a:schemeClr val="tx1">
                    <a:lumMod val="95000"/>
                    <a:lumOff val="5000"/>
                  </a:schemeClr>
                </a:solidFill>
              </a:rPr>
              <a:t>bireylerin </a:t>
            </a:r>
            <a:r>
              <a:rPr lang="tr-TR" dirty="0" err="1" smtClean="0">
                <a:solidFill>
                  <a:schemeClr val="tx1">
                    <a:lumMod val="95000"/>
                    <a:lumOff val="5000"/>
                  </a:schemeClr>
                </a:solidFill>
              </a:rPr>
              <a:t>dürtüsel</a:t>
            </a:r>
            <a:r>
              <a:rPr lang="tr-TR" dirty="0">
                <a:solidFill>
                  <a:schemeClr val="tx1">
                    <a:lumMod val="95000"/>
                    <a:lumOff val="5000"/>
                  </a:schemeClr>
                </a:solidFill>
              </a:rPr>
              <a:t>, huysuz ve dikkatsiz olmalarına sebep olur.</a:t>
            </a:r>
          </a:p>
        </p:txBody>
      </p:sp>
    </p:spTree>
    <p:extLst>
      <p:ext uri="{BB962C8B-B14F-4D97-AF65-F5344CB8AC3E}">
        <p14:creationId xmlns:p14="http://schemas.microsoft.com/office/powerpoint/2010/main" val="26452298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620688"/>
            <a:ext cx="8219256" cy="1483568"/>
          </a:xfrm>
        </p:spPr>
        <p:txBody>
          <a:bodyPr/>
          <a:lstStyle/>
          <a:p>
            <a:pPr>
              <a:lnSpc>
                <a:spcPct val="100000"/>
              </a:lnSpc>
            </a:pPr>
            <a:r>
              <a:rPr lang="tr-TR" sz="3600" b="1" dirty="0" smtClean="0">
                <a:effectLst/>
              </a:rPr>
              <a:t/>
            </a:r>
            <a:br>
              <a:rPr lang="tr-TR" sz="3600" b="1" dirty="0" smtClean="0">
                <a:effectLst/>
              </a:rPr>
            </a:br>
            <a:r>
              <a:rPr lang="tr-TR" sz="3600" b="1" dirty="0">
                <a:effectLst/>
              </a:rPr>
              <a:t/>
            </a:r>
            <a:br>
              <a:rPr lang="tr-TR" sz="3600" b="1" dirty="0">
                <a:effectLst/>
              </a:rPr>
            </a:br>
            <a:r>
              <a:rPr lang="tr-TR" sz="3600" b="1" dirty="0" smtClean="0">
                <a:effectLst/>
              </a:rPr>
              <a:t/>
            </a:r>
            <a:br>
              <a:rPr lang="tr-TR" sz="3600" b="1" dirty="0" smtClean="0">
                <a:effectLst/>
              </a:rPr>
            </a:br>
            <a:r>
              <a:rPr lang="tr-TR" sz="3600" b="1" dirty="0">
                <a:effectLst/>
              </a:rPr>
              <a:t/>
            </a:r>
            <a:br>
              <a:rPr lang="tr-TR" sz="3600" b="1" dirty="0">
                <a:effectLst/>
              </a:rPr>
            </a:br>
            <a:r>
              <a:rPr lang="tr-TR" sz="3600" b="1" dirty="0" smtClean="0">
                <a:effectLst/>
              </a:rPr>
              <a:t/>
            </a:r>
            <a:br>
              <a:rPr lang="tr-TR" sz="3600" b="1" dirty="0" smtClean="0">
                <a:effectLst/>
              </a:rPr>
            </a:br>
            <a:r>
              <a:rPr lang="tr-TR" sz="3600" b="1" dirty="0" smtClean="0">
                <a:effectLst/>
              </a:rPr>
              <a:t>Tüm bunlara rağmen </a:t>
            </a:r>
            <a:r>
              <a:rPr lang="tr-TR" sz="3600" b="1" dirty="0">
                <a:effectLst/>
              </a:rPr>
              <a:t>sosyal medya kullanımının </a:t>
            </a:r>
            <a:r>
              <a:rPr lang="tr-TR" sz="3600" b="1" dirty="0" smtClean="0">
                <a:effectLst/>
              </a:rPr>
              <a:t>gençler üzerinde olumlu etkileri de varsa;</a:t>
            </a:r>
            <a:endParaRPr lang="tr-TR" sz="3600" b="1" dirty="0"/>
          </a:p>
        </p:txBody>
      </p:sp>
      <p:sp>
        <p:nvSpPr>
          <p:cNvPr id="3" name="İçerik Yer Tutucusu 2"/>
          <p:cNvSpPr>
            <a:spLocks noGrp="1"/>
          </p:cNvSpPr>
          <p:nvPr>
            <p:ph idx="1"/>
          </p:nvPr>
        </p:nvSpPr>
        <p:spPr/>
        <p:txBody>
          <a:bodyPr/>
          <a:lstStyle/>
          <a:p>
            <a:pPr marL="0" indent="0">
              <a:buNone/>
            </a:pPr>
            <a:endParaRPr lang="tr-TR" dirty="0" smtClean="0"/>
          </a:p>
          <a:p>
            <a:endParaRPr lang="tr-TR" dirty="0" smtClean="0">
              <a:solidFill>
                <a:schemeClr val="tx1">
                  <a:lumMod val="95000"/>
                  <a:lumOff val="5000"/>
                </a:schemeClr>
              </a:solidFill>
            </a:endParaRPr>
          </a:p>
          <a:p>
            <a:endParaRPr lang="tr-TR" dirty="0" smtClean="0">
              <a:solidFill>
                <a:schemeClr val="tx1">
                  <a:lumMod val="95000"/>
                  <a:lumOff val="5000"/>
                </a:schemeClr>
              </a:solidFill>
            </a:endParaRPr>
          </a:p>
          <a:p>
            <a:r>
              <a:rPr lang="tr-TR" dirty="0" smtClean="0">
                <a:solidFill>
                  <a:schemeClr val="tx1">
                    <a:lumMod val="95000"/>
                    <a:lumOff val="5000"/>
                  </a:schemeClr>
                </a:solidFill>
              </a:rPr>
              <a:t>Sosyal </a:t>
            </a:r>
            <a:r>
              <a:rPr lang="tr-TR" dirty="0">
                <a:solidFill>
                  <a:schemeClr val="tx1">
                    <a:lumMod val="95000"/>
                    <a:lumOff val="5000"/>
                  </a:schemeClr>
                </a:solidFill>
              </a:rPr>
              <a:t>medya kullanımı kişiler arası iletişimi içerir ve COVID-19 salgını sırasında, sosyal medya kullanımının ergenlerin hayatları için eskisinden daha merkezi bir role sahip olduğunu </a:t>
            </a:r>
            <a:r>
              <a:rPr lang="tr-TR" dirty="0" smtClean="0">
                <a:solidFill>
                  <a:schemeClr val="tx1">
                    <a:lumMod val="95000"/>
                    <a:lumOff val="5000"/>
                  </a:schemeClr>
                </a:solidFill>
              </a:rPr>
              <a:t>görüyoruz</a:t>
            </a:r>
            <a:r>
              <a:rPr lang="tr-TR" dirty="0">
                <a:solidFill>
                  <a:schemeClr val="tx1">
                    <a:lumMod val="95000"/>
                    <a:lumOff val="5000"/>
                  </a:schemeClr>
                </a:solidFill>
              </a:rPr>
              <a:t>. Onların bizzat akranları ile iletişim kurmasının yolu </a:t>
            </a:r>
            <a:r>
              <a:rPr lang="tr-TR" dirty="0" smtClean="0">
                <a:solidFill>
                  <a:schemeClr val="tx1">
                    <a:lumMod val="95000"/>
                    <a:lumOff val="5000"/>
                  </a:schemeClr>
                </a:solidFill>
              </a:rPr>
              <a:t>da budur</a:t>
            </a:r>
            <a:r>
              <a:rPr lang="tr-TR" dirty="0">
                <a:solidFill>
                  <a:schemeClr val="tx1">
                    <a:lumMod val="95000"/>
                    <a:lumOff val="5000"/>
                  </a:schemeClr>
                </a:solidFill>
              </a:rPr>
              <a:t>.</a:t>
            </a:r>
          </a:p>
          <a:p>
            <a:endParaRPr lang="tr-TR" dirty="0"/>
          </a:p>
        </p:txBody>
      </p:sp>
    </p:spTree>
    <p:extLst>
      <p:ext uri="{BB962C8B-B14F-4D97-AF65-F5344CB8AC3E}">
        <p14:creationId xmlns:p14="http://schemas.microsoft.com/office/powerpoint/2010/main" val="5140990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24744"/>
            <a:ext cx="8229600" cy="4525963"/>
          </a:xfrm>
        </p:spPr>
        <p:txBody>
          <a:bodyPr>
            <a:normAutofit lnSpcReduction="10000"/>
          </a:bodyPr>
          <a:lstStyle/>
          <a:p>
            <a:r>
              <a:rPr lang="tr-TR" dirty="0" smtClean="0">
                <a:solidFill>
                  <a:schemeClr val="tx1">
                    <a:lumMod val="95000"/>
                    <a:lumOff val="5000"/>
                  </a:schemeClr>
                </a:solidFill>
              </a:rPr>
              <a:t>Sosyal medya kullanımı  ergen gençlerin akranlarıyla düşüncelerini, duygularını daha kolay biçimde aktarabilmelerine katkı sağlayabilir.</a:t>
            </a:r>
          </a:p>
          <a:p>
            <a:endParaRPr lang="tr-TR" dirty="0" smtClean="0">
              <a:solidFill>
                <a:schemeClr val="tx1">
                  <a:lumMod val="95000"/>
                  <a:lumOff val="5000"/>
                </a:schemeClr>
              </a:solidFill>
            </a:endParaRPr>
          </a:p>
          <a:p>
            <a:endParaRPr lang="tr-TR" dirty="0" smtClean="0">
              <a:solidFill>
                <a:schemeClr val="tx1">
                  <a:lumMod val="95000"/>
                  <a:lumOff val="5000"/>
                </a:schemeClr>
              </a:solidFill>
            </a:endParaRPr>
          </a:p>
          <a:p>
            <a:r>
              <a:rPr lang="tr-TR" dirty="0" smtClean="0">
                <a:solidFill>
                  <a:schemeClr val="tx1">
                    <a:lumMod val="95000"/>
                    <a:lumOff val="5000"/>
                  </a:schemeClr>
                </a:solidFill>
              </a:rPr>
              <a:t>Azınlık grupların seslerini duyurabilmelerine katkı sağlar.</a:t>
            </a:r>
          </a:p>
          <a:p>
            <a:endParaRPr lang="tr-TR" dirty="0" smtClean="0">
              <a:solidFill>
                <a:schemeClr val="tx1">
                  <a:lumMod val="95000"/>
                  <a:lumOff val="5000"/>
                </a:schemeClr>
              </a:solidFill>
            </a:endParaRPr>
          </a:p>
          <a:p>
            <a:endParaRPr lang="tr-TR" dirty="0">
              <a:solidFill>
                <a:schemeClr val="tx1">
                  <a:lumMod val="95000"/>
                  <a:lumOff val="5000"/>
                </a:schemeClr>
              </a:solidFill>
            </a:endParaRPr>
          </a:p>
          <a:p>
            <a:r>
              <a:rPr lang="tr-TR" dirty="0" smtClean="0">
                <a:solidFill>
                  <a:schemeClr val="tx1">
                    <a:lumMod val="95000"/>
                    <a:lumOff val="5000"/>
                  </a:schemeClr>
                </a:solidFill>
              </a:rPr>
              <a:t>Çeşitli sitelerde eğlenceli vakit geçirme, kendini geliştirme fırsatları bulur.</a:t>
            </a:r>
            <a:endParaRPr lang="tr-TR" dirty="0">
              <a:solidFill>
                <a:schemeClr val="tx1">
                  <a:lumMod val="95000"/>
                  <a:lumOff val="5000"/>
                </a:schemeClr>
              </a:solidFill>
            </a:endParaRPr>
          </a:p>
        </p:txBody>
      </p:sp>
    </p:spTree>
    <p:extLst>
      <p:ext uri="{BB962C8B-B14F-4D97-AF65-F5344CB8AC3E}">
        <p14:creationId xmlns:p14="http://schemas.microsoft.com/office/powerpoint/2010/main" val="35651832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87" b="2238"/>
          <a:stretch/>
        </p:blipFill>
        <p:spPr bwMode="auto">
          <a:xfrm>
            <a:off x="179512" y="818637"/>
            <a:ext cx="4269223" cy="4431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836712"/>
            <a:ext cx="4392488" cy="2736304"/>
          </a:xfrm>
          <a:prstGeom prst="rect">
            <a:avLst/>
          </a:prstGeom>
        </p:spPr>
      </p:pic>
      <p:pic>
        <p:nvPicPr>
          <p:cNvPr id="3" name="Resim 2"/>
          <p:cNvPicPr>
            <a:picLocks noChangeAspect="1"/>
          </p:cNvPicPr>
          <p:nvPr/>
        </p:nvPicPr>
        <p:blipFill rotWithShape="1">
          <a:blip r:embed="rId4">
            <a:extLst>
              <a:ext uri="{28A0092B-C50C-407E-A947-70E740481C1C}">
                <a14:useLocalDpi xmlns:a14="http://schemas.microsoft.com/office/drawing/2010/main" val="0"/>
              </a:ext>
            </a:extLst>
          </a:blip>
          <a:srcRect l="18063" t="20100" r="19072" b="29396"/>
          <a:stretch/>
        </p:blipFill>
        <p:spPr>
          <a:xfrm>
            <a:off x="4572000" y="3861048"/>
            <a:ext cx="4392488" cy="1465669"/>
          </a:xfrm>
          <a:prstGeom prst="rect">
            <a:avLst/>
          </a:prstGeom>
        </p:spPr>
      </p:pic>
    </p:spTree>
    <p:extLst>
      <p:ext uri="{BB962C8B-B14F-4D97-AF65-F5344CB8AC3E}">
        <p14:creationId xmlns:p14="http://schemas.microsoft.com/office/powerpoint/2010/main" val="11588705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264010" y="548680"/>
            <a:ext cx="8229600" cy="4525963"/>
          </a:xfrm>
        </p:spPr>
        <p:txBody>
          <a:bodyPr/>
          <a:lstStyle/>
          <a:p>
            <a:r>
              <a:rPr lang="tr-TR" b="1" dirty="0" smtClean="0">
                <a:solidFill>
                  <a:schemeClr val="tx1">
                    <a:lumMod val="95000"/>
                    <a:lumOff val="5000"/>
                  </a:schemeClr>
                </a:solidFill>
              </a:rPr>
              <a:t>Son 3000 yılda Dünya haritasının değişimini gösteren site geacron.com</a:t>
            </a:r>
            <a:endParaRPr lang="tr-TR" b="1" dirty="0">
              <a:solidFill>
                <a:schemeClr val="tx1">
                  <a:lumMod val="95000"/>
                  <a:lumOff val="5000"/>
                </a:schemeClr>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44824"/>
            <a:ext cx="8856984" cy="4525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92946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692696"/>
            <a:ext cx="8208912" cy="5472608"/>
          </a:xfrm>
        </p:spPr>
      </p:pic>
    </p:spTree>
    <p:extLst>
      <p:ext uri="{BB962C8B-B14F-4D97-AF65-F5344CB8AC3E}">
        <p14:creationId xmlns:p14="http://schemas.microsoft.com/office/powerpoint/2010/main" val="27169668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solidFill>
                  <a:schemeClr val="tx1">
                    <a:lumMod val="95000"/>
                    <a:lumOff val="5000"/>
                  </a:schemeClr>
                </a:solidFill>
              </a:rPr>
              <a:t>Tüm sosyal medya kullanım biçimleri aynı değildir.</a:t>
            </a:r>
          </a:p>
          <a:p>
            <a:endParaRPr lang="tr-TR" dirty="0" smtClean="0">
              <a:solidFill>
                <a:schemeClr val="tx1">
                  <a:lumMod val="95000"/>
                  <a:lumOff val="5000"/>
                </a:schemeClr>
              </a:solidFill>
            </a:endParaRPr>
          </a:p>
          <a:p>
            <a:r>
              <a:rPr lang="tr-TR" dirty="0">
                <a:solidFill>
                  <a:schemeClr val="tx2">
                    <a:lumMod val="50000"/>
                  </a:schemeClr>
                </a:solidFill>
              </a:rPr>
              <a:t>Çocuğunuz sosyal medyayı, ilişkilerini geliştirmek için mi yoksa fiziksel görünüme odaklanan statü hedeflerine ulaşmak için mi kullanıyor? Ve sosyal karşılaştırma yapıyorlar mı? Eğer öyleyse, </a:t>
            </a:r>
            <a:r>
              <a:rPr lang="tr-TR" dirty="0" smtClean="0">
                <a:solidFill>
                  <a:schemeClr val="tx2">
                    <a:lumMod val="50000"/>
                  </a:schemeClr>
                </a:solidFill>
              </a:rPr>
              <a:t>bu </a:t>
            </a:r>
            <a:r>
              <a:rPr lang="tr-TR" dirty="0">
                <a:solidFill>
                  <a:schemeClr val="tx2">
                    <a:lumMod val="50000"/>
                  </a:schemeClr>
                </a:solidFill>
              </a:rPr>
              <a:t>onlara nasıl hissettiriyor</a:t>
            </a:r>
            <a:r>
              <a:rPr lang="tr-TR" dirty="0" smtClean="0">
                <a:solidFill>
                  <a:schemeClr val="tx2">
                    <a:lumMod val="50000"/>
                  </a:schemeClr>
                </a:solidFill>
              </a:rPr>
              <a:t>?</a:t>
            </a:r>
            <a:endParaRPr lang="tr-TR" dirty="0">
              <a:solidFill>
                <a:schemeClr val="tx2">
                  <a:lumMod val="50000"/>
                </a:schemeClr>
              </a:solidFill>
            </a:endParaRPr>
          </a:p>
          <a:p>
            <a:endParaRPr lang="tr-TR" dirty="0"/>
          </a:p>
        </p:txBody>
      </p:sp>
    </p:spTree>
    <p:extLst>
      <p:ext uri="{BB962C8B-B14F-4D97-AF65-F5344CB8AC3E}">
        <p14:creationId xmlns:p14="http://schemas.microsoft.com/office/powerpoint/2010/main" val="11079329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484784"/>
            <a:ext cx="8229600" cy="6048672"/>
          </a:xfrm>
        </p:spPr>
        <p:txBody>
          <a:bodyPr/>
          <a:lstStyle/>
          <a:p>
            <a:endParaRPr lang="tr-TR" dirty="0" smtClean="0">
              <a:solidFill>
                <a:schemeClr val="tx1">
                  <a:lumMod val="95000"/>
                  <a:lumOff val="5000"/>
                </a:schemeClr>
              </a:solidFill>
            </a:endParaRPr>
          </a:p>
          <a:p>
            <a:r>
              <a:rPr lang="tr-TR" dirty="0" smtClean="0">
                <a:solidFill>
                  <a:schemeClr val="tx1">
                    <a:lumMod val="95000"/>
                    <a:lumOff val="5000"/>
                  </a:schemeClr>
                </a:solidFill>
              </a:rPr>
              <a:t>Bütün </a:t>
            </a:r>
            <a:r>
              <a:rPr lang="tr-TR" dirty="0">
                <a:solidFill>
                  <a:schemeClr val="tx1">
                    <a:lumMod val="95000"/>
                    <a:lumOff val="5000"/>
                  </a:schemeClr>
                </a:solidFill>
              </a:rPr>
              <a:t>bunların ışığında şunu unutmamak gerekir </a:t>
            </a:r>
            <a:r>
              <a:rPr lang="tr-TR" dirty="0" smtClean="0">
                <a:solidFill>
                  <a:schemeClr val="tx1">
                    <a:lumMod val="95000"/>
                    <a:lumOff val="5000"/>
                  </a:schemeClr>
                </a:solidFill>
              </a:rPr>
              <a:t>ki </a:t>
            </a:r>
            <a:r>
              <a:rPr lang="tr-TR" dirty="0">
                <a:solidFill>
                  <a:schemeClr val="tx1">
                    <a:lumMod val="95000"/>
                    <a:lumOff val="5000"/>
                  </a:schemeClr>
                </a:solidFill>
              </a:rPr>
              <a:t>ergenlerin sosyal medyada geçirdikleri zamanı kontrol altına </a:t>
            </a:r>
            <a:r>
              <a:rPr lang="tr-TR" dirty="0" smtClean="0">
                <a:solidFill>
                  <a:schemeClr val="tx1">
                    <a:lumMod val="95000"/>
                    <a:lumOff val="5000"/>
                  </a:schemeClr>
                </a:solidFill>
              </a:rPr>
              <a:t>almalarını sağlamak </a:t>
            </a:r>
            <a:r>
              <a:rPr lang="tr-TR" dirty="0">
                <a:solidFill>
                  <a:schemeClr val="tx1">
                    <a:lumMod val="95000"/>
                    <a:lumOff val="5000"/>
                  </a:schemeClr>
                </a:solidFill>
              </a:rPr>
              <a:t>ve sosyal medyayı daha bilinçli kullanmalarına yardımcı olmak, </a:t>
            </a:r>
            <a:r>
              <a:rPr lang="tr-TR" dirty="0" smtClean="0">
                <a:solidFill>
                  <a:schemeClr val="tx1">
                    <a:lumMod val="95000"/>
                    <a:lumOff val="5000"/>
                  </a:schemeClr>
                </a:solidFill>
              </a:rPr>
              <a:t>onların sosyal </a:t>
            </a:r>
            <a:r>
              <a:rPr lang="tr-TR" dirty="0">
                <a:solidFill>
                  <a:schemeClr val="tx1">
                    <a:lumMod val="95000"/>
                    <a:lumOff val="5000"/>
                  </a:schemeClr>
                </a:solidFill>
              </a:rPr>
              <a:t>medya deneyimini olumsuz etkiler olmadan yaşayabilmelerini </a:t>
            </a:r>
            <a:r>
              <a:rPr lang="tr-TR" dirty="0" smtClean="0">
                <a:solidFill>
                  <a:schemeClr val="tx1">
                    <a:lumMod val="95000"/>
                    <a:lumOff val="5000"/>
                  </a:schemeClr>
                </a:solidFill>
              </a:rPr>
              <a:t>sağlar.</a:t>
            </a:r>
          </a:p>
          <a:p>
            <a:endParaRPr lang="tr-TR" dirty="0">
              <a:solidFill>
                <a:schemeClr val="tx1">
                  <a:lumMod val="95000"/>
                  <a:lumOff val="5000"/>
                </a:schemeClr>
              </a:solidFill>
            </a:endParaRPr>
          </a:p>
          <a:p>
            <a:endParaRPr lang="tr-TR" dirty="0" smtClean="0">
              <a:solidFill>
                <a:schemeClr val="tx1">
                  <a:lumMod val="95000"/>
                  <a:lumOff val="5000"/>
                </a:schemeClr>
              </a:solidFill>
            </a:endParaRPr>
          </a:p>
          <a:p>
            <a:endParaRPr lang="tr-TR" dirty="0">
              <a:solidFill>
                <a:schemeClr val="tx1">
                  <a:lumMod val="95000"/>
                  <a:lumOff val="5000"/>
                </a:schemeClr>
              </a:solidFill>
            </a:endParaRPr>
          </a:p>
          <a:p>
            <a:endParaRPr lang="tr-TR" dirty="0"/>
          </a:p>
        </p:txBody>
      </p:sp>
    </p:spTree>
    <p:extLst>
      <p:ext uri="{BB962C8B-B14F-4D97-AF65-F5344CB8AC3E}">
        <p14:creationId xmlns:p14="http://schemas.microsoft.com/office/powerpoint/2010/main" val="3165911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8229600" cy="5217443"/>
          </a:xfrm>
        </p:spPr>
        <p:txBody>
          <a:bodyPr/>
          <a:lstStyle/>
          <a:p>
            <a:r>
              <a:rPr lang="tr-TR" sz="2800" b="1" dirty="0" smtClean="0">
                <a:solidFill>
                  <a:schemeClr val="tx2">
                    <a:lumMod val="50000"/>
                  </a:schemeClr>
                </a:solidFill>
              </a:rPr>
              <a:t>Kişilerarası İletişim</a:t>
            </a:r>
            <a:r>
              <a:rPr lang="tr-TR" b="1" dirty="0" smtClean="0">
                <a:solidFill>
                  <a:schemeClr val="tx2">
                    <a:lumMod val="50000"/>
                  </a:schemeClr>
                </a:solidFill>
              </a:rPr>
              <a:t>:</a:t>
            </a:r>
          </a:p>
          <a:p>
            <a:pPr marL="0" indent="0">
              <a:buNone/>
            </a:pPr>
            <a:endParaRPr lang="tr-TR" b="1" dirty="0" smtClean="0"/>
          </a:p>
          <a:p>
            <a:pPr marL="0" indent="0">
              <a:buNone/>
            </a:pPr>
            <a:r>
              <a:rPr lang="tr-TR" b="1" dirty="0" smtClean="0">
                <a:solidFill>
                  <a:schemeClr val="tx2">
                    <a:lumMod val="50000"/>
                  </a:schemeClr>
                </a:solidFill>
              </a:rPr>
              <a:t>-Sözlü İletişim; </a:t>
            </a:r>
          </a:p>
          <a:p>
            <a:pPr marL="0" indent="0">
              <a:buNone/>
            </a:pPr>
            <a:r>
              <a:rPr lang="tr-TR" b="1" dirty="0" smtClean="0">
                <a:solidFill>
                  <a:schemeClr val="tx2">
                    <a:lumMod val="75000"/>
                  </a:schemeClr>
                </a:solidFill>
              </a:rPr>
              <a:t>Süreci: </a:t>
            </a:r>
            <a:r>
              <a:rPr lang="tr-TR" dirty="0" smtClean="0">
                <a:solidFill>
                  <a:schemeClr val="tx2">
                    <a:lumMod val="50000"/>
                  </a:schemeClr>
                </a:solidFill>
              </a:rPr>
              <a:t>Kaynak , mesaj, kanal, hedef</a:t>
            </a:r>
          </a:p>
          <a:p>
            <a:pPr marL="0" indent="0">
              <a:buNone/>
            </a:pPr>
            <a:r>
              <a:rPr lang="tr-TR" b="1" dirty="0" smtClean="0">
                <a:solidFill>
                  <a:schemeClr val="tx2">
                    <a:lumMod val="75000"/>
                  </a:schemeClr>
                </a:solidFill>
              </a:rPr>
              <a:t>Temel Öğeleri : </a:t>
            </a:r>
            <a:r>
              <a:rPr lang="tr-TR" dirty="0" smtClean="0">
                <a:solidFill>
                  <a:schemeClr val="tx2">
                    <a:lumMod val="50000"/>
                  </a:schemeClr>
                </a:solidFill>
              </a:rPr>
              <a:t>Kodlama, kod açma, yorumlama, geri bildirim</a:t>
            </a:r>
          </a:p>
          <a:p>
            <a:pPr marL="0" indent="0">
              <a:buNone/>
            </a:pPr>
            <a:endParaRPr lang="tr-TR" b="1" dirty="0" smtClean="0">
              <a:solidFill>
                <a:schemeClr val="tx2">
                  <a:lumMod val="50000"/>
                </a:schemeClr>
              </a:solidFill>
            </a:endParaRPr>
          </a:p>
          <a:p>
            <a:pPr marL="0" indent="0">
              <a:buNone/>
            </a:pPr>
            <a:r>
              <a:rPr lang="tr-TR" b="1" dirty="0" smtClean="0">
                <a:solidFill>
                  <a:schemeClr val="tx2">
                    <a:lumMod val="50000"/>
                  </a:schemeClr>
                </a:solidFill>
              </a:rPr>
              <a:t>-Sözsüz İletişim</a:t>
            </a:r>
            <a:endParaRPr lang="tr-TR" b="1" dirty="0" smtClean="0"/>
          </a:p>
          <a:p>
            <a:pPr marL="0" indent="0">
              <a:buNone/>
            </a:pPr>
            <a:r>
              <a:rPr lang="tr-TR" b="1" dirty="0" smtClean="0">
                <a:solidFill>
                  <a:schemeClr val="tx2">
                    <a:lumMod val="75000"/>
                  </a:schemeClr>
                </a:solidFill>
              </a:rPr>
              <a:t>Unsurları: </a:t>
            </a:r>
            <a:r>
              <a:rPr lang="tr-TR" dirty="0" smtClean="0">
                <a:solidFill>
                  <a:schemeClr val="tx2">
                    <a:lumMod val="50000"/>
                  </a:schemeClr>
                </a:solidFill>
              </a:rPr>
              <a:t>Göz teması, jest ve mimik, dokunma, baş hareketleri, kişilerarası mesafe.</a:t>
            </a:r>
          </a:p>
          <a:p>
            <a:pPr marL="0" indent="0">
              <a:buNone/>
            </a:pPr>
            <a:endParaRPr lang="tr-TR" dirty="0"/>
          </a:p>
        </p:txBody>
      </p:sp>
    </p:spTree>
    <p:extLst>
      <p:ext uri="{BB962C8B-B14F-4D97-AF65-F5344CB8AC3E}">
        <p14:creationId xmlns:p14="http://schemas.microsoft.com/office/powerpoint/2010/main" val="14028927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1600200"/>
          </a:xfrm>
        </p:spPr>
        <p:txBody>
          <a:bodyPr/>
          <a:lstStyle/>
          <a:p>
            <a:r>
              <a:rPr lang="tr-TR" dirty="0" smtClean="0"/>
              <a:t>Bilinçli Sosyal Medya Kullanımı İçin;</a:t>
            </a:r>
            <a:endParaRPr lang="tr-TR" dirty="0"/>
          </a:p>
        </p:txBody>
      </p:sp>
      <p:sp>
        <p:nvSpPr>
          <p:cNvPr id="3" name="İçerik Yer Tutucusu 2"/>
          <p:cNvSpPr>
            <a:spLocks noGrp="1"/>
          </p:cNvSpPr>
          <p:nvPr>
            <p:ph idx="1"/>
          </p:nvPr>
        </p:nvSpPr>
        <p:spPr/>
        <p:txBody>
          <a:bodyPr/>
          <a:lstStyle/>
          <a:p>
            <a:endParaRPr lang="tr-TR" dirty="0" smtClean="0"/>
          </a:p>
          <a:p>
            <a:endParaRPr lang="tr-TR" dirty="0">
              <a:solidFill>
                <a:schemeClr val="tx1">
                  <a:lumMod val="95000"/>
                  <a:lumOff val="5000"/>
                </a:schemeClr>
              </a:solidFill>
            </a:endParaRPr>
          </a:p>
          <a:p>
            <a:r>
              <a:rPr lang="tr-TR" dirty="0" smtClean="0">
                <a:solidFill>
                  <a:schemeClr val="tx1">
                    <a:lumMod val="95000"/>
                    <a:lumOff val="5000"/>
                  </a:schemeClr>
                </a:solidFill>
              </a:rPr>
              <a:t>Sosyal medyayı eleştirel biçimde kullanmak önemlidir. Özellikle sosyal medyada yayımlanan haberlerin, yayılan bilgilerin ne denli hızla ve doğruluğu - yanlışlığı kontrol edilmeden yayıldığı göz önüne alınırsa.</a:t>
            </a:r>
          </a:p>
        </p:txBody>
      </p:sp>
    </p:spTree>
    <p:extLst>
      <p:ext uri="{BB962C8B-B14F-4D97-AF65-F5344CB8AC3E}">
        <p14:creationId xmlns:p14="http://schemas.microsoft.com/office/powerpoint/2010/main" val="16817576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8136904"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10525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060848"/>
            <a:ext cx="8229600" cy="4525963"/>
          </a:xfrm>
        </p:spPr>
        <p:txBody>
          <a:bodyPr/>
          <a:lstStyle/>
          <a:p>
            <a:r>
              <a:rPr lang="tr-TR" dirty="0" smtClean="0">
                <a:solidFill>
                  <a:schemeClr val="tx1">
                    <a:lumMod val="95000"/>
                    <a:lumOff val="5000"/>
                  </a:schemeClr>
                </a:solidFill>
              </a:rPr>
              <a:t>Bireyin </a:t>
            </a:r>
            <a:r>
              <a:rPr lang="tr-TR" dirty="0" smtClean="0">
                <a:solidFill>
                  <a:schemeClr val="tx2">
                    <a:lumMod val="50000"/>
                  </a:schemeClr>
                </a:solidFill>
              </a:rPr>
              <a:t>“Neden </a:t>
            </a:r>
            <a:r>
              <a:rPr lang="tr-TR" dirty="0">
                <a:solidFill>
                  <a:schemeClr val="tx2">
                    <a:lumMod val="50000"/>
                  </a:schemeClr>
                </a:solidFill>
              </a:rPr>
              <a:t>izlemeliyim/ dinlemeliyim/ okumalıyım?” </a:t>
            </a:r>
            <a:r>
              <a:rPr lang="tr-TR" dirty="0">
                <a:solidFill>
                  <a:schemeClr val="tx1">
                    <a:lumMod val="95000"/>
                    <a:lumOff val="5000"/>
                  </a:schemeClr>
                </a:solidFill>
              </a:rPr>
              <a:t>türünden sorulara yanıt araması gerekmektedir. Böylelikle birey medyadaki bilgileri etkili bir biçimde amacı doğrultusunda </a:t>
            </a:r>
            <a:r>
              <a:rPr lang="tr-TR" dirty="0" smtClean="0">
                <a:solidFill>
                  <a:schemeClr val="tx1">
                    <a:lumMod val="95000"/>
                    <a:lumOff val="5000"/>
                  </a:schemeClr>
                </a:solidFill>
              </a:rPr>
              <a:t>kullanabilir.</a:t>
            </a:r>
            <a:endParaRPr lang="tr-TR" dirty="0">
              <a:solidFill>
                <a:schemeClr val="tx1">
                  <a:lumMod val="95000"/>
                  <a:lumOff val="5000"/>
                </a:schemeClr>
              </a:solidFill>
            </a:endParaRPr>
          </a:p>
        </p:txBody>
      </p:sp>
    </p:spTree>
    <p:extLst>
      <p:ext uri="{BB962C8B-B14F-4D97-AF65-F5344CB8AC3E}">
        <p14:creationId xmlns:p14="http://schemas.microsoft.com/office/powerpoint/2010/main" val="26848656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052736"/>
            <a:ext cx="8229600" cy="5400600"/>
          </a:xfrm>
        </p:spPr>
        <p:txBody>
          <a:bodyPr/>
          <a:lstStyle/>
          <a:p>
            <a:r>
              <a:rPr lang="tr-TR" b="1" dirty="0" smtClean="0">
                <a:solidFill>
                  <a:schemeClr val="tx1">
                    <a:lumMod val="95000"/>
                    <a:lumOff val="5000"/>
                  </a:schemeClr>
                </a:solidFill>
              </a:rPr>
              <a:t>Eleştirel </a:t>
            </a:r>
            <a:r>
              <a:rPr lang="tr-TR" b="1" dirty="0">
                <a:solidFill>
                  <a:schemeClr val="tx1">
                    <a:lumMod val="95000"/>
                    <a:lumOff val="5000"/>
                  </a:schemeClr>
                </a:solidFill>
              </a:rPr>
              <a:t>düşünen </a:t>
            </a:r>
            <a:r>
              <a:rPr lang="tr-TR" b="1" dirty="0" smtClean="0">
                <a:solidFill>
                  <a:schemeClr val="tx1">
                    <a:lumMod val="95000"/>
                    <a:lumOff val="5000"/>
                  </a:schemeClr>
                </a:solidFill>
              </a:rPr>
              <a:t>birey; </a:t>
            </a:r>
            <a:r>
              <a:rPr lang="tr-TR" dirty="0">
                <a:solidFill>
                  <a:schemeClr val="tx1">
                    <a:lumMod val="95000"/>
                    <a:lumOff val="5000"/>
                  </a:schemeClr>
                </a:solidFill>
              </a:rPr>
              <a:t>okuduklarını, dinlediklerini, gördüklerini ayrıntılı bir biçimde ele alır. Aradığı bilgiye ulaşmak için alternatif bilgi kaynaklarını tarar, bu kaynaklardan gelen bilginin doğruluğunu değerlendirir</a:t>
            </a:r>
            <a:r>
              <a:rPr lang="tr-TR" dirty="0" smtClean="0">
                <a:solidFill>
                  <a:schemeClr val="tx1">
                    <a:lumMod val="95000"/>
                    <a:lumOff val="5000"/>
                  </a:schemeClr>
                </a:solidFill>
              </a:rPr>
              <a:t>. Bilgi kaynaklarında </a:t>
            </a:r>
            <a:r>
              <a:rPr lang="tr-TR" dirty="0">
                <a:solidFill>
                  <a:schemeClr val="tx1">
                    <a:lumMod val="95000"/>
                    <a:lumOff val="5000"/>
                  </a:schemeClr>
                </a:solidFill>
              </a:rPr>
              <a:t>çarpıtma olabileceğini düşünür ve belli bir şüphe içinde bu bilgileri algılar. </a:t>
            </a:r>
            <a:endParaRPr lang="tr-TR" dirty="0" smtClean="0">
              <a:solidFill>
                <a:schemeClr val="tx1">
                  <a:lumMod val="95000"/>
                  <a:lumOff val="5000"/>
                </a:schemeClr>
              </a:solidFill>
            </a:endParaRPr>
          </a:p>
          <a:p>
            <a:endParaRPr lang="tr-TR" dirty="0" smtClean="0">
              <a:solidFill>
                <a:schemeClr val="tx1">
                  <a:lumMod val="95000"/>
                  <a:lumOff val="5000"/>
                </a:schemeClr>
              </a:solidFill>
            </a:endParaRPr>
          </a:p>
          <a:p>
            <a:r>
              <a:rPr lang="tr-TR" dirty="0" smtClean="0">
                <a:solidFill>
                  <a:schemeClr val="tx2">
                    <a:lumMod val="50000"/>
                  </a:schemeClr>
                </a:solidFill>
              </a:rPr>
              <a:t>“Okuduğum</a:t>
            </a:r>
            <a:r>
              <a:rPr lang="tr-TR" dirty="0">
                <a:solidFill>
                  <a:schemeClr val="tx2">
                    <a:lumMod val="50000"/>
                  </a:schemeClr>
                </a:solidFill>
              </a:rPr>
              <a:t>/ dinlediğim/ gördüğüm durumların doğruluğunu gösteren kanıtlar var mı</a:t>
            </a:r>
            <a:r>
              <a:rPr lang="tr-TR" dirty="0" smtClean="0">
                <a:solidFill>
                  <a:schemeClr val="tx2">
                    <a:lumMod val="50000"/>
                  </a:schemeClr>
                </a:solidFill>
              </a:rPr>
              <a:t>?”</a:t>
            </a:r>
            <a:r>
              <a:rPr lang="tr-TR" dirty="0" smtClean="0">
                <a:solidFill>
                  <a:schemeClr val="tx1">
                    <a:lumMod val="95000"/>
                    <a:lumOff val="5000"/>
                  </a:schemeClr>
                </a:solidFill>
              </a:rPr>
              <a:t> sorgulamasını yapmak gereklidir.</a:t>
            </a:r>
            <a:endParaRPr lang="tr-TR" dirty="0" smtClean="0">
              <a:solidFill>
                <a:schemeClr val="tx2">
                  <a:lumMod val="50000"/>
                </a:schemeClr>
              </a:solidFill>
            </a:endParaRPr>
          </a:p>
        </p:txBody>
      </p:sp>
    </p:spTree>
    <p:extLst>
      <p:ext uri="{BB962C8B-B14F-4D97-AF65-F5344CB8AC3E}">
        <p14:creationId xmlns:p14="http://schemas.microsoft.com/office/powerpoint/2010/main" val="17945328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836712"/>
            <a:ext cx="8229600" cy="4958011"/>
          </a:xfrm>
        </p:spPr>
        <p:txBody>
          <a:bodyPr/>
          <a:lstStyle/>
          <a:p>
            <a:pPr marL="0" indent="0">
              <a:buNone/>
            </a:pPr>
            <a:r>
              <a:rPr lang="tr-TR" b="1" dirty="0" smtClean="0">
                <a:solidFill>
                  <a:schemeClr val="bg2">
                    <a:lumMod val="25000"/>
                  </a:schemeClr>
                </a:solidFill>
              </a:rPr>
              <a:t>Ebeveynlerin ve Çocukların Eleştirel Düşünme Becerilerini Kazanmalarının yanında ;</a:t>
            </a:r>
          </a:p>
          <a:p>
            <a:pPr marL="0" indent="0">
              <a:buNone/>
            </a:pPr>
            <a:endParaRPr lang="tr-TR" b="1" dirty="0" smtClean="0">
              <a:solidFill>
                <a:schemeClr val="bg2">
                  <a:lumMod val="25000"/>
                </a:schemeClr>
              </a:solidFill>
            </a:endParaRPr>
          </a:p>
          <a:p>
            <a:r>
              <a:rPr lang="tr-TR" dirty="0" smtClean="0">
                <a:solidFill>
                  <a:schemeClr val="tx1">
                    <a:lumMod val="95000"/>
                    <a:lumOff val="5000"/>
                  </a:schemeClr>
                </a:solidFill>
              </a:rPr>
              <a:t>Bazen </a:t>
            </a:r>
            <a:r>
              <a:rPr lang="tr-TR" dirty="0">
                <a:solidFill>
                  <a:schemeClr val="tx1">
                    <a:lumMod val="95000"/>
                    <a:lumOff val="5000"/>
                  </a:schemeClr>
                </a:solidFill>
              </a:rPr>
              <a:t>normal bir </a:t>
            </a:r>
            <a:r>
              <a:rPr lang="tr-TR" dirty="0" smtClean="0">
                <a:solidFill>
                  <a:schemeClr val="tx1">
                    <a:lumMod val="95000"/>
                    <a:lumOff val="5000"/>
                  </a:schemeClr>
                </a:solidFill>
              </a:rPr>
              <a:t>ebeveyn olmak</a:t>
            </a:r>
            <a:r>
              <a:rPr lang="tr-TR" dirty="0">
                <a:solidFill>
                  <a:schemeClr val="tx1">
                    <a:lumMod val="95000"/>
                    <a:lumOff val="5000"/>
                  </a:schemeClr>
                </a:solidFill>
              </a:rPr>
              <a:t>, gerçekten çok </a:t>
            </a:r>
            <a:r>
              <a:rPr lang="tr-TR" dirty="0" smtClean="0">
                <a:solidFill>
                  <a:schemeClr val="tx1">
                    <a:lumMod val="95000"/>
                    <a:lumOff val="5000"/>
                  </a:schemeClr>
                </a:solidFill>
              </a:rPr>
              <a:t>zor bir </a:t>
            </a:r>
            <a:r>
              <a:rPr lang="tr-TR" dirty="0">
                <a:solidFill>
                  <a:schemeClr val="tx1">
                    <a:lumMod val="95000"/>
                    <a:lumOff val="5000"/>
                  </a:schemeClr>
                </a:solidFill>
              </a:rPr>
              <a:t>işi yapmak anlamına gelir. Sosyal medya kullanımı söz konusu olduğunda gerçekten tutarlı kurallara ve yönergelere sahip olmak, normal bir </a:t>
            </a:r>
            <a:r>
              <a:rPr lang="tr-TR" dirty="0" smtClean="0">
                <a:solidFill>
                  <a:schemeClr val="tx1">
                    <a:lumMod val="95000"/>
                    <a:lumOff val="5000"/>
                  </a:schemeClr>
                </a:solidFill>
              </a:rPr>
              <a:t>ebeveynin belki </a:t>
            </a:r>
            <a:r>
              <a:rPr lang="tr-TR" dirty="0">
                <a:solidFill>
                  <a:schemeClr val="tx1">
                    <a:lumMod val="95000"/>
                    <a:lumOff val="5000"/>
                  </a:schemeClr>
                </a:solidFill>
              </a:rPr>
              <a:t>de en güzel tanımıdır</a:t>
            </a:r>
            <a:r>
              <a:rPr lang="tr-TR" dirty="0" smtClean="0">
                <a:solidFill>
                  <a:schemeClr val="tx1">
                    <a:lumMod val="95000"/>
                    <a:lumOff val="5000"/>
                  </a:schemeClr>
                </a:solidFill>
              </a:rPr>
              <a:t>.</a:t>
            </a:r>
          </a:p>
          <a:p>
            <a:endParaRPr lang="tr-TR" dirty="0">
              <a:solidFill>
                <a:schemeClr val="tx1">
                  <a:lumMod val="95000"/>
                  <a:lumOff val="5000"/>
                </a:schemeClr>
              </a:solidFill>
            </a:endParaRPr>
          </a:p>
          <a:p>
            <a:endParaRPr lang="tr-TR" dirty="0" smtClean="0">
              <a:solidFill>
                <a:schemeClr val="tx1">
                  <a:lumMod val="95000"/>
                  <a:lumOff val="5000"/>
                </a:schemeClr>
              </a:solidFill>
            </a:endParaRPr>
          </a:p>
          <a:p>
            <a:r>
              <a:rPr lang="tr-TR" dirty="0" smtClean="0">
                <a:solidFill>
                  <a:schemeClr val="tx1">
                    <a:lumMod val="95000"/>
                    <a:lumOff val="5000"/>
                  </a:schemeClr>
                </a:solidFill>
              </a:rPr>
              <a:t> </a:t>
            </a:r>
            <a:r>
              <a:rPr lang="tr-TR" dirty="0">
                <a:solidFill>
                  <a:schemeClr val="tx1">
                    <a:lumMod val="95000"/>
                    <a:lumOff val="5000"/>
                  </a:schemeClr>
                </a:solidFill>
              </a:rPr>
              <a:t>Ebeveynler olarak sosyal medyayı takip etmeli ve risklerin bilincinde olmalıyız.</a:t>
            </a:r>
          </a:p>
        </p:txBody>
      </p:sp>
    </p:spTree>
    <p:extLst>
      <p:ext uri="{BB962C8B-B14F-4D97-AF65-F5344CB8AC3E}">
        <p14:creationId xmlns:p14="http://schemas.microsoft.com/office/powerpoint/2010/main" val="28947664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1196" y="476672"/>
            <a:ext cx="8229600" cy="4525963"/>
          </a:xfrm>
        </p:spPr>
        <p:txBody>
          <a:bodyPr/>
          <a:lstStyle/>
          <a:p>
            <a:pPr marL="0" indent="0">
              <a:buNone/>
            </a:pPr>
            <a:r>
              <a:rPr lang="tr-TR" b="1" dirty="0" smtClean="0">
                <a:solidFill>
                  <a:schemeClr val="tx2">
                    <a:lumMod val="50000"/>
                  </a:schemeClr>
                </a:solidFill>
              </a:rPr>
              <a:t>Ebeveyn olarak çocuklarımızın sosyal medyayı etkili kullanabilmelerini sağlamak amacıyla;</a:t>
            </a:r>
          </a:p>
          <a:p>
            <a:r>
              <a:rPr lang="tr-TR" dirty="0" smtClean="0">
                <a:solidFill>
                  <a:schemeClr val="tx1">
                    <a:lumMod val="95000"/>
                    <a:lumOff val="5000"/>
                  </a:schemeClr>
                </a:solidFill>
              </a:rPr>
              <a:t>Özellikle </a:t>
            </a:r>
            <a:r>
              <a:rPr lang="tr-TR" dirty="0">
                <a:solidFill>
                  <a:schemeClr val="tx1">
                    <a:lumMod val="95000"/>
                    <a:lumOff val="5000"/>
                  </a:schemeClr>
                </a:solidFill>
              </a:rPr>
              <a:t>ekran süresini kaydeden telefonlarda, belirli sosyal medya uygulamaları için kısıtlayıcı işlevleri </a:t>
            </a:r>
            <a:r>
              <a:rPr lang="tr-TR" dirty="0" smtClean="0">
                <a:solidFill>
                  <a:schemeClr val="tx1">
                    <a:lumMod val="95000"/>
                    <a:lumOff val="5000"/>
                  </a:schemeClr>
                </a:solidFill>
              </a:rPr>
              <a:t>etkinleştirme.</a:t>
            </a:r>
          </a:p>
          <a:p>
            <a:endParaRPr lang="tr-TR" dirty="0"/>
          </a:p>
        </p:txBody>
      </p:sp>
      <p:pic>
        <p:nvPicPr>
          <p:cNvPr id="2" name="Resim 1"/>
          <p:cNvPicPr>
            <a:picLocks noChangeAspect="1"/>
          </p:cNvPicPr>
          <p:nvPr/>
        </p:nvPicPr>
        <p:blipFill rotWithShape="1">
          <a:blip r:embed="rId3">
            <a:extLst>
              <a:ext uri="{28A0092B-C50C-407E-A947-70E740481C1C}">
                <a14:useLocalDpi xmlns:a14="http://schemas.microsoft.com/office/drawing/2010/main" val="0"/>
              </a:ext>
            </a:extLst>
          </a:blip>
          <a:srcRect l="3765" t="9900" r="3453"/>
          <a:stretch/>
        </p:blipFill>
        <p:spPr>
          <a:xfrm>
            <a:off x="539552" y="2492896"/>
            <a:ext cx="7992888" cy="4032448"/>
          </a:xfrm>
          <a:prstGeom prst="rect">
            <a:avLst/>
          </a:prstGeom>
        </p:spPr>
      </p:pic>
    </p:spTree>
    <p:extLst>
      <p:ext uri="{BB962C8B-B14F-4D97-AF65-F5344CB8AC3E}">
        <p14:creationId xmlns:p14="http://schemas.microsoft.com/office/powerpoint/2010/main" val="4423975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620688"/>
            <a:ext cx="8229600" cy="5328592"/>
          </a:xfrm>
        </p:spPr>
        <p:txBody>
          <a:bodyPr/>
          <a:lstStyle/>
          <a:p>
            <a:r>
              <a:rPr lang="tr-TR" dirty="0" smtClean="0">
                <a:solidFill>
                  <a:schemeClr val="tx1">
                    <a:lumMod val="95000"/>
                    <a:lumOff val="5000"/>
                  </a:schemeClr>
                </a:solidFill>
              </a:rPr>
              <a:t>Ekransız hobileri keşfedebilirsiniz.</a:t>
            </a:r>
          </a:p>
          <a:p>
            <a:endParaRPr lang="tr-TR"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t="21577" r="7351"/>
          <a:stretch/>
        </p:blipFill>
        <p:spPr>
          <a:xfrm>
            <a:off x="17659" y="1136843"/>
            <a:ext cx="4468881" cy="3600400"/>
          </a:xfrm>
          <a:prstGeom prst="rect">
            <a:avLst/>
          </a:prstGeom>
        </p:spPr>
      </p:pic>
      <p:pic>
        <p:nvPicPr>
          <p:cNvPr id="5" name="Resim 4"/>
          <p:cNvPicPr>
            <a:picLocks noChangeAspect="1"/>
          </p:cNvPicPr>
          <p:nvPr/>
        </p:nvPicPr>
        <p:blipFill rotWithShape="1">
          <a:blip r:embed="rId3">
            <a:extLst>
              <a:ext uri="{28A0092B-C50C-407E-A947-70E740481C1C}">
                <a14:useLocalDpi xmlns:a14="http://schemas.microsoft.com/office/drawing/2010/main" val="0"/>
              </a:ext>
            </a:extLst>
          </a:blip>
          <a:srcRect l="8028" t="5853" r="1924" b="5441"/>
          <a:stretch/>
        </p:blipFill>
        <p:spPr>
          <a:xfrm>
            <a:off x="4486540" y="2780928"/>
            <a:ext cx="4631595" cy="3903890"/>
          </a:xfrm>
          <a:prstGeom prst="rect">
            <a:avLst/>
          </a:prstGeom>
        </p:spPr>
      </p:pic>
    </p:spTree>
    <p:extLst>
      <p:ext uri="{BB962C8B-B14F-4D97-AF65-F5344CB8AC3E}">
        <p14:creationId xmlns:p14="http://schemas.microsoft.com/office/powerpoint/2010/main" val="33467690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052736"/>
            <a:ext cx="8229600" cy="5289451"/>
          </a:xfrm>
        </p:spPr>
        <p:txBody>
          <a:bodyPr/>
          <a:lstStyle/>
          <a:p>
            <a:pPr lvl="0"/>
            <a:endParaRPr lang="tr-TR" dirty="0" smtClean="0"/>
          </a:p>
          <a:p>
            <a:pPr lvl="0"/>
            <a:endParaRPr lang="tr-TR" dirty="0">
              <a:solidFill>
                <a:schemeClr val="tx1">
                  <a:lumMod val="95000"/>
                  <a:lumOff val="5000"/>
                </a:schemeClr>
              </a:solidFill>
            </a:endParaRPr>
          </a:p>
          <a:p>
            <a:pPr lvl="0"/>
            <a:r>
              <a:rPr lang="tr-TR" dirty="0" smtClean="0">
                <a:solidFill>
                  <a:schemeClr val="tx1">
                    <a:lumMod val="95000"/>
                    <a:lumOff val="5000"/>
                  </a:schemeClr>
                </a:solidFill>
              </a:rPr>
              <a:t>Geceleri </a:t>
            </a:r>
            <a:r>
              <a:rPr lang="tr-TR" dirty="0">
                <a:solidFill>
                  <a:schemeClr val="tx1">
                    <a:lumMod val="95000"/>
                    <a:lumOff val="5000"/>
                  </a:schemeClr>
                </a:solidFill>
              </a:rPr>
              <a:t>akıllı telefonları yatak odalarından </a:t>
            </a:r>
            <a:r>
              <a:rPr lang="tr-TR" dirty="0" smtClean="0">
                <a:solidFill>
                  <a:schemeClr val="tx1">
                    <a:lumMod val="95000"/>
                    <a:lumOff val="5000"/>
                  </a:schemeClr>
                </a:solidFill>
              </a:rPr>
              <a:t>çıkarıp </a:t>
            </a:r>
            <a:r>
              <a:rPr lang="tr-TR" dirty="0">
                <a:solidFill>
                  <a:schemeClr val="tx1">
                    <a:lumMod val="95000"/>
                    <a:lumOff val="5000"/>
                  </a:schemeClr>
                </a:solidFill>
              </a:rPr>
              <a:t>a</a:t>
            </a:r>
            <a:r>
              <a:rPr lang="tr-TR" dirty="0" smtClean="0">
                <a:solidFill>
                  <a:schemeClr val="tx1">
                    <a:lumMod val="95000"/>
                    <a:lumOff val="5000"/>
                  </a:schemeClr>
                </a:solidFill>
              </a:rPr>
              <a:t>larm </a:t>
            </a:r>
            <a:r>
              <a:rPr lang="tr-TR" dirty="0">
                <a:solidFill>
                  <a:schemeClr val="tx1">
                    <a:lumMod val="95000"/>
                    <a:lumOff val="5000"/>
                  </a:schemeClr>
                </a:solidFill>
              </a:rPr>
              <a:t>için gerçek bir çalar saat </a:t>
            </a:r>
            <a:r>
              <a:rPr lang="tr-TR" dirty="0" smtClean="0">
                <a:solidFill>
                  <a:schemeClr val="tx1">
                    <a:lumMod val="95000"/>
                    <a:lumOff val="5000"/>
                  </a:schemeClr>
                </a:solidFill>
              </a:rPr>
              <a:t>alabilirsiniz.</a:t>
            </a:r>
          </a:p>
          <a:p>
            <a:pPr lvl="0"/>
            <a:endParaRPr lang="tr-TR" dirty="0" smtClean="0">
              <a:solidFill>
                <a:schemeClr val="tx1">
                  <a:lumMod val="95000"/>
                  <a:lumOff val="5000"/>
                </a:schemeClr>
              </a:solidFill>
            </a:endParaRPr>
          </a:p>
          <a:p>
            <a:pPr lvl="0"/>
            <a:endParaRPr lang="tr-TR" dirty="0">
              <a:solidFill>
                <a:schemeClr val="tx1">
                  <a:lumMod val="95000"/>
                  <a:lumOff val="5000"/>
                </a:schemeClr>
              </a:solidFill>
            </a:endParaRPr>
          </a:p>
          <a:p>
            <a:pPr lvl="0"/>
            <a:r>
              <a:rPr lang="tr-TR" dirty="0" smtClean="0">
                <a:solidFill>
                  <a:schemeClr val="tx1">
                    <a:lumMod val="95000"/>
                    <a:lumOff val="5000"/>
                  </a:schemeClr>
                </a:solidFill>
              </a:rPr>
              <a:t>Ailece boş zamanları birlikte geçirebileceğiniz kaliteli etkinlikler, sohbet ortamları oluşturabilirsiniz.</a:t>
            </a:r>
            <a:endParaRPr lang="tr-TR" dirty="0">
              <a:solidFill>
                <a:schemeClr val="tx1">
                  <a:lumMod val="95000"/>
                  <a:lumOff val="5000"/>
                </a:schemeClr>
              </a:solidFill>
            </a:endParaRPr>
          </a:p>
          <a:p>
            <a:endParaRPr lang="tr-TR" dirty="0"/>
          </a:p>
        </p:txBody>
      </p:sp>
    </p:spTree>
    <p:extLst>
      <p:ext uri="{BB962C8B-B14F-4D97-AF65-F5344CB8AC3E}">
        <p14:creationId xmlns:p14="http://schemas.microsoft.com/office/powerpoint/2010/main" val="22769004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832648"/>
          </a:xfrm>
        </p:spPr>
        <p:txBody>
          <a:bodyPr/>
          <a:lstStyle/>
          <a:p>
            <a:r>
              <a:rPr lang="tr-TR" sz="2800" b="1" dirty="0">
                <a:solidFill>
                  <a:schemeClr val="tx2">
                    <a:lumMod val="75000"/>
                  </a:schemeClr>
                </a:solidFill>
              </a:rPr>
              <a:t>Ne Zaman Yardım </a:t>
            </a:r>
            <a:r>
              <a:rPr lang="tr-TR" sz="2800" b="1" dirty="0" smtClean="0">
                <a:solidFill>
                  <a:schemeClr val="tx2">
                    <a:lumMod val="75000"/>
                  </a:schemeClr>
                </a:solidFill>
              </a:rPr>
              <a:t>Almalıyız?</a:t>
            </a:r>
          </a:p>
          <a:p>
            <a:endParaRPr lang="tr-TR" b="1" dirty="0">
              <a:solidFill>
                <a:schemeClr val="tx1">
                  <a:lumMod val="95000"/>
                  <a:lumOff val="5000"/>
                </a:schemeClr>
              </a:solidFill>
            </a:endParaRPr>
          </a:p>
          <a:p>
            <a:r>
              <a:rPr lang="tr-TR" dirty="0">
                <a:solidFill>
                  <a:schemeClr val="tx1">
                    <a:lumMod val="95000"/>
                    <a:lumOff val="5000"/>
                  </a:schemeClr>
                </a:solidFill>
              </a:rPr>
              <a:t>Yanlış arkadaş gruplarını seçme, okul </a:t>
            </a:r>
            <a:r>
              <a:rPr lang="tr-TR" dirty="0" smtClean="0">
                <a:solidFill>
                  <a:schemeClr val="tx1">
                    <a:lumMod val="95000"/>
                    <a:lumOff val="5000"/>
                  </a:schemeClr>
                </a:solidFill>
              </a:rPr>
              <a:t>başarısında düşüş, </a:t>
            </a:r>
            <a:r>
              <a:rPr lang="tr-TR" dirty="0">
                <a:solidFill>
                  <a:schemeClr val="tx1">
                    <a:lumMod val="95000"/>
                    <a:lumOff val="5000"/>
                  </a:schemeClr>
                </a:solidFill>
              </a:rPr>
              <a:t>okuldan kaçma, içe kapanma, öfke nöbetleri, </a:t>
            </a:r>
            <a:r>
              <a:rPr lang="tr-TR" dirty="0" smtClean="0">
                <a:solidFill>
                  <a:schemeClr val="tx1">
                    <a:lumMod val="95000"/>
                    <a:lumOff val="5000"/>
                  </a:schemeClr>
                </a:solidFill>
              </a:rPr>
              <a:t>ebeveynle - </a:t>
            </a:r>
            <a:r>
              <a:rPr lang="tr-TR" dirty="0">
                <a:solidFill>
                  <a:schemeClr val="tx1">
                    <a:lumMod val="95000"/>
                    <a:lumOff val="5000"/>
                  </a:schemeClr>
                </a:solidFill>
              </a:rPr>
              <a:t>okulla ve toplumla ciddi çatışmalar, madde kullanımı, internet bağımlılığı, aşırı güvensizlik, sosyal ortamlara girememe, mutsuzluk, dikkat eksikliği, hiçbir şeyden zevk almama, sınav kaygısı, takıntılı düşünceler gibi </a:t>
            </a:r>
            <a:r>
              <a:rPr lang="tr-TR" dirty="0" smtClean="0">
                <a:solidFill>
                  <a:schemeClr val="tx1">
                    <a:lumMod val="95000"/>
                    <a:lumOff val="5000"/>
                  </a:schemeClr>
                </a:solidFill>
              </a:rPr>
              <a:t>şikayetlerimiz </a:t>
            </a:r>
            <a:r>
              <a:rPr lang="tr-TR" dirty="0">
                <a:solidFill>
                  <a:schemeClr val="tx1">
                    <a:lumMod val="95000"/>
                    <a:lumOff val="5000"/>
                  </a:schemeClr>
                </a:solidFill>
              </a:rPr>
              <a:t>varsa ve çocuğumuzla iletişim kurmakta zorlanıyorsak zaman </a:t>
            </a:r>
            <a:r>
              <a:rPr lang="tr-TR" dirty="0" smtClean="0">
                <a:solidFill>
                  <a:schemeClr val="tx1">
                    <a:lumMod val="95000"/>
                    <a:lumOff val="5000"/>
                  </a:schemeClr>
                </a:solidFill>
              </a:rPr>
              <a:t>kaybetmeden;</a:t>
            </a:r>
          </a:p>
          <a:p>
            <a:r>
              <a:rPr lang="tr-TR" dirty="0" smtClean="0">
                <a:solidFill>
                  <a:schemeClr val="tx1">
                    <a:lumMod val="95000"/>
                    <a:lumOff val="5000"/>
                  </a:schemeClr>
                </a:solidFill>
              </a:rPr>
              <a:t> </a:t>
            </a:r>
            <a:r>
              <a:rPr lang="tr-TR" dirty="0" smtClean="0">
                <a:solidFill>
                  <a:schemeClr val="tx2">
                    <a:lumMod val="75000"/>
                  </a:schemeClr>
                </a:solidFill>
              </a:rPr>
              <a:t>Okul rehberlik servisi, Rehberlik Araştırma Merkezleri, Çocuk </a:t>
            </a:r>
            <a:r>
              <a:rPr lang="tr-TR" dirty="0">
                <a:solidFill>
                  <a:schemeClr val="tx2">
                    <a:lumMod val="75000"/>
                  </a:schemeClr>
                </a:solidFill>
              </a:rPr>
              <a:t>Ergen </a:t>
            </a:r>
            <a:r>
              <a:rPr lang="tr-TR" dirty="0" smtClean="0">
                <a:solidFill>
                  <a:schemeClr val="tx2">
                    <a:lumMod val="75000"/>
                  </a:schemeClr>
                </a:solidFill>
              </a:rPr>
              <a:t>Psikiyatristinden </a:t>
            </a:r>
            <a:r>
              <a:rPr lang="tr-TR" dirty="0">
                <a:solidFill>
                  <a:schemeClr val="tx2">
                    <a:lumMod val="75000"/>
                  </a:schemeClr>
                </a:solidFill>
              </a:rPr>
              <a:t>yardım </a:t>
            </a:r>
            <a:r>
              <a:rPr lang="tr-TR" dirty="0" smtClean="0">
                <a:solidFill>
                  <a:schemeClr val="tx2">
                    <a:lumMod val="75000"/>
                  </a:schemeClr>
                </a:solidFill>
              </a:rPr>
              <a:t>almak </a:t>
            </a:r>
            <a:r>
              <a:rPr lang="tr-TR" dirty="0">
                <a:solidFill>
                  <a:schemeClr val="tx2">
                    <a:lumMod val="75000"/>
                  </a:schemeClr>
                </a:solidFill>
              </a:rPr>
              <a:t>gereklidir.</a:t>
            </a:r>
          </a:p>
          <a:p>
            <a:endParaRPr lang="tr-TR" dirty="0"/>
          </a:p>
        </p:txBody>
      </p:sp>
    </p:spTree>
    <p:extLst>
      <p:ext uri="{BB962C8B-B14F-4D97-AF65-F5344CB8AC3E}">
        <p14:creationId xmlns:p14="http://schemas.microsoft.com/office/powerpoint/2010/main" val="15334615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1216" y="2250576"/>
            <a:ext cx="8229600" cy="4525963"/>
          </a:xfrm>
        </p:spPr>
        <p:txBody>
          <a:bodyPr/>
          <a:lstStyle/>
          <a:p>
            <a:pPr marL="0" indent="0" algn="ctr">
              <a:buNone/>
            </a:pPr>
            <a:r>
              <a:rPr lang="tr-TR" sz="6600" b="1" dirty="0" smtClean="0">
                <a:solidFill>
                  <a:schemeClr val="tx2">
                    <a:lumMod val="75000"/>
                  </a:schemeClr>
                </a:solidFill>
              </a:rPr>
              <a:t>TEŞEKKÜRLER..</a:t>
            </a:r>
          </a:p>
          <a:p>
            <a:endParaRPr lang="tr-TR" b="1" dirty="0">
              <a:solidFill>
                <a:schemeClr val="tx1">
                  <a:lumMod val="95000"/>
                  <a:lumOff val="5000"/>
                </a:schemeClr>
              </a:solidFill>
            </a:endParaRPr>
          </a:p>
          <a:p>
            <a:endParaRPr lang="tr-TR" b="1" dirty="0">
              <a:solidFill>
                <a:schemeClr val="tx1">
                  <a:lumMod val="95000"/>
                  <a:lumOff val="5000"/>
                </a:schemeClr>
              </a:solidFill>
            </a:endParaRPr>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39545" t="65509" r="39546"/>
          <a:stretch/>
        </p:blipFill>
        <p:spPr>
          <a:xfrm>
            <a:off x="3563888" y="4725144"/>
            <a:ext cx="2304256" cy="2016224"/>
          </a:xfrm>
          <a:prstGeom prst="rect">
            <a:avLst/>
          </a:prstGeom>
        </p:spPr>
      </p:pic>
    </p:spTree>
    <p:extLst>
      <p:ext uri="{BB962C8B-B14F-4D97-AF65-F5344CB8AC3E}">
        <p14:creationId xmlns:p14="http://schemas.microsoft.com/office/powerpoint/2010/main" val="990673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361459"/>
          </a:xfrm>
        </p:spPr>
        <p:txBody>
          <a:bodyPr/>
          <a:lstStyle/>
          <a:p>
            <a:r>
              <a:rPr lang="tr-TR" b="1" dirty="0" smtClean="0">
                <a:solidFill>
                  <a:schemeClr val="tx2">
                    <a:lumMod val="50000"/>
                  </a:schemeClr>
                </a:solidFill>
              </a:rPr>
              <a:t>İletişimde Beden Dilini </a:t>
            </a:r>
            <a:r>
              <a:rPr lang="tr-TR" b="1" dirty="0">
                <a:solidFill>
                  <a:schemeClr val="tx2">
                    <a:lumMod val="50000"/>
                  </a:schemeClr>
                </a:solidFill>
              </a:rPr>
              <a:t>K</a:t>
            </a:r>
            <a:r>
              <a:rPr lang="tr-TR" b="1" dirty="0" smtClean="0">
                <a:solidFill>
                  <a:schemeClr val="tx2">
                    <a:lumMod val="50000"/>
                  </a:schemeClr>
                </a:solidFill>
              </a:rPr>
              <a:t>ullanmak </a:t>
            </a:r>
            <a:r>
              <a:rPr lang="tr-TR" b="1" dirty="0">
                <a:solidFill>
                  <a:schemeClr val="tx2">
                    <a:lumMod val="50000"/>
                  </a:schemeClr>
                </a:solidFill>
              </a:rPr>
              <a:t>N</a:t>
            </a:r>
            <a:r>
              <a:rPr lang="tr-TR" b="1" dirty="0" smtClean="0">
                <a:solidFill>
                  <a:schemeClr val="tx2">
                    <a:lumMod val="50000"/>
                  </a:schemeClr>
                </a:solidFill>
              </a:rPr>
              <a:t>eden Önemlidir?</a:t>
            </a:r>
          </a:p>
          <a:p>
            <a:endParaRPr lang="tr-TR" b="1" dirty="0"/>
          </a:p>
          <a:p>
            <a:pPr marL="0" indent="0">
              <a:buNone/>
            </a:pPr>
            <a:r>
              <a:rPr lang="tr-TR" b="1" dirty="0">
                <a:solidFill>
                  <a:schemeClr val="tx2">
                    <a:lumMod val="75000"/>
                  </a:schemeClr>
                </a:solidFill>
              </a:rPr>
              <a:t>I</a:t>
            </a:r>
            <a:r>
              <a:rPr lang="tr-TR" b="1" dirty="0" smtClean="0">
                <a:solidFill>
                  <a:schemeClr val="tx2">
                    <a:lumMod val="75000"/>
                  </a:schemeClr>
                </a:solidFill>
              </a:rPr>
              <a:t>sınma etkinliği:</a:t>
            </a:r>
          </a:p>
          <a:p>
            <a:endParaRPr lang="tr-TR" dirty="0"/>
          </a:p>
        </p:txBody>
      </p:sp>
    </p:spTree>
    <p:extLst>
      <p:ext uri="{BB962C8B-B14F-4D97-AF65-F5344CB8AC3E}">
        <p14:creationId xmlns:p14="http://schemas.microsoft.com/office/powerpoint/2010/main" val="3036856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smtClean="0">
              <a:solidFill>
                <a:schemeClr val="tx1"/>
              </a:solidFill>
            </a:endParaRPr>
          </a:p>
          <a:p>
            <a:r>
              <a:rPr lang="tr-TR" dirty="0" smtClean="0">
                <a:solidFill>
                  <a:schemeClr val="tx1"/>
                </a:solidFill>
              </a:rPr>
              <a:t>Bu etkinlik bireylerle iletişimde </a:t>
            </a:r>
            <a:r>
              <a:rPr lang="tr-TR" dirty="0">
                <a:solidFill>
                  <a:schemeClr val="tx1"/>
                </a:solidFill>
              </a:rPr>
              <a:t>bir yerden </a:t>
            </a:r>
            <a:r>
              <a:rPr lang="tr-TR" dirty="0" smtClean="0">
                <a:solidFill>
                  <a:schemeClr val="tx1"/>
                </a:solidFill>
              </a:rPr>
              <a:t>sonra onların sözlerinden çok beden dillerine ne kadar odaklandığımız gerçeğini beden dilinin iletişimdeki önemini bize göstermektedir.</a:t>
            </a:r>
            <a:endParaRPr lang="tr-TR" dirty="0">
              <a:solidFill>
                <a:schemeClr val="tx1"/>
              </a:solidFill>
            </a:endParaRPr>
          </a:p>
        </p:txBody>
      </p:sp>
    </p:spTree>
    <p:extLst>
      <p:ext uri="{BB962C8B-B14F-4D97-AF65-F5344CB8AC3E}">
        <p14:creationId xmlns:p14="http://schemas.microsoft.com/office/powerpoint/2010/main" val="3738645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404664"/>
            <a:ext cx="8032068" cy="5904656"/>
          </a:xfrm>
        </p:spPr>
      </p:pic>
    </p:spTree>
    <p:extLst>
      <p:ext uri="{BB962C8B-B14F-4D97-AF65-F5344CB8AC3E}">
        <p14:creationId xmlns:p14="http://schemas.microsoft.com/office/powerpoint/2010/main" val="25186001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673</TotalTime>
  <Words>1804</Words>
  <Application>Microsoft Office PowerPoint</Application>
  <PresentationFormat>Ekran Gösterisi (4:3)</PresentationFormat>
  <Paragraphs>268</Paragraphs>
  <Slides>69</Slides>
  <Notes>6</Notes>
  <HiddenSlides>0</HiddenSlides>
  <MMClips>0</MMClips>
  <ScaleCrop>false</ScaleCrop>
  <HeadingPairs>
    <vt:vector size="4" baseType="variant">
      <vt:variant>
        <vt:lpstr>Tema</vt:lpstr>
      </vt:variant>
      <vt:variant>
        <vt:i4>1</vt:i4>
      </vt:variant>
      <vt:variant>
        <vt:lpstr>Slayt Başlıkları</vt:lpstr>
      </vt:variant>
      <vt:variant>
        <vt:i4>69</vt:i4>
      </vt:variant>
    </vt:vector>
  </HeadingPairs>
  <TitlesOfParts>
    <vt:vector size="70" baseType="lpstr">
      <vt:lpstr>Üst Düzey</vt:lpstr>
      <vt:lpstr>PowerPoint Sunusu</vt:lpstr>
      <vt:lpstr>İLETİŞİM BECERİLERİ</vt:lpstr>
      <vt:lpstr>Sunum İçeriği</vt:lpstr>
      <vt:lpstr>İletişim Nedir?</vt:lpstr>
      <vt:lpstr>İetişim Türleri:</vt:lpstr>
      <vt:lpstr>PowerPoint Sunusu</vt:lpstr>
      <vt:lpstr>PowerPoint Sunusu</vt:lpstr>
      <vt:lpstr>PowerPoint Sunusu</vt:lpstr>
      <vt:lpstr>PowerPoint Sunusu</vt:lpstr>
      <vt:lpstr>PowerPoint Sunusu</vt:lpstr>
      <vt:lpstr> Etkili İletişim</vt:lpstr>
      <vt:lpstr>İletişim Becerileri</vt:lpstr>
      <vt:lpstr>PowerPoint Sunusu</vt:lpstr>
      <vt:lpstr>PowerPoint Sunusu</vt:lpstr>
      <vt:lpstr>PowerPoint Sunusu</vt:lpstr>
      <vt:lpstr>İLETİŞİM ENGELLERİ</vt:lpstr>
      <vt:lpstr>PowerPoint Sunusu</vt:lpstr>
      <vt:lpstr>PowerPoint Sunusu</vt:lpstr>
      <vt:lpstr>PowerPoint Sunusu</vt:lpstr>
      <vt:lpstr>PowerPoint Sunusu</vt:lpstr>
      <vt:lpstr>PowerPoint Sunusu</vt:lpstr>
      <vt:lpstr>PowerPoint Sunusu</vt:lpstr>
      <vt:lpstr>PowerPoint Sunusu</vt:lpstr>
      <vt:lpstr>PowerPoint Sunusu</vt:lpstr>
      <vt:lpstr>Sunum İçeriği</vt:lpstr>
      <vt:lpstr>Aile İçi ve Kişilararası İletişim</vt:lpstr>
      <vt:lpstr>PowerPoint Sunusu</vt:lpstr>
      <vt:lpstr>PowerPoint Sunusu</vt:lpstr>
      <vt:lpstr>PowerPoint Sunusu</vt:lpstr>
      <vt:lpstr>Peki aile içi sağlıklı iletişim nasıl mümkün ?</vt:lpstr>
      <vt:lpstr>PowerPoint Sunusu</vt:lpstr>
      <vt:lpstr>PowerPoint Sunusu</vt:lpstr>
      <vt:lpstr>PowerPoint Sunusu</vt:lpstr>
      <vt:lpstr>PowerPoint Sunusu</vt:lpstr>
      <vt:lpstr>PowerPoint Sunusu</vt:lpstr>
      <vt:lpstr>PowerPoint Sunusu</vt:lpstr>
      <vt:lpstr>PowerPoint Sunusu</vt:lpstr>
      <vt:lpstr>PowerPoint Sunusu</vt:lpstr>
      <vt:lpstr>Kişilerarası İletişim</vt:lpstr>
      <vt:lpstr>PowerPoint Sunusu</vt:lpstr>
      <vt:lpstr>PowerPoint Sunusu</vt:lpstr>
      <vt:lpstr>PowerPoint Sunusu</vt:lpstr>
      <vt:lpstr>Kültür ve İletişim</vt:lpstr>
      <vt:lpstr>PowerPoint Sunusu</vt:lpstr>
      <vt:lpstr>PowerPoint Sunusu</vt:lpstr>
      <vt:lpstr>PowerPoint Sunusu</vt:lpstr>
      <vt:lpstr>Sunu İçeriği</vt:lpstr>
      <vt:lpstr>Sosyal Medyada İletişim</vt:lpstr>
      <vt:lpstr>PowerPoint Sunusu</vt:lpstr>
      <vt:lpstr>PowerPoint Sunusu</vt:lpstr>
      <vt:lpstr>PowerPoint Sunusu</vt:lpstr>
      <vt:lpstr>PowerPoint Sunusu</vt:lpstr>
      <vt:lpstr>     Tüm bunlara rağmen sosyal medya kullanımının gençler üzerinde olumlu etkileri de varsa;</vt:lpstr>
      <vt:lpstr>PowerPoint Sunusu</vt:lpstr>
      <vt:lpstr>PowerPoint Sunusu</vt:lpstr>
      <vt:lpstr>PowerPoint Sunusu</vt:lpstr>
      <vt:lpstr>PowerPoint Sunusu</vt:lpstr>
      <vt:lpstr>PowerPoint Sunusu</vt:lpstr>
      <vt:lpstr>PowerPoint Sunusu</vt:lpstr>
      <vt:lpstr>Bilinçli Sosyal Medya Kullanımı İçin;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By NeC ® 2010 | Katilimsiz.Com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İLETİŞİM BECERİLERİ</dc:title>
  <dc:creator>LNVO</dc:creator>
  <cp:lastModifiedBy>LNVO</cp:lastModifiedBy>
  <cp:revision>70</cp:revision>
  <dcterms:created xsi:type="dcterms:W3CDTF">2021-09-23T07:02:13Z</dcterms:created>
  <dcterms:modified xsi:type="dcterms:W3CDTF">2021-09-30T11:32:51Z</dcterms:modified>
</cp:coreProperties>
</file>