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62" r:id="rId5"/>
    <p:sldId id="259" r:id="rId6"/>
    <p:sldId id="260" r:id="rId7"/>
    <p:sldId id="261" r:id="rId8"/>
    <p:sldId id="264" r:id="rId9"/>
    <p:sldId id="265" r:id="rId10"/>
    <p:sldId id="266" r:id="rId11"/>
    <p:sldId id="267" r:id="rId12"/>
    <p:sldId id="268" r:id="rId13"/>
    <p:sldId id="271" r:id="rId14"/>
    <p:sldId id="272" r:id="rId15"/>
    <p:sldId id="273" r:id="rId16"/>
    <p:sldId id="276" r:id="rId17"/>
    <p:sldId id="278" r:id="rId18"/>
    <p:sldId id="280"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5878" autoAdjust="0"/>
  </p:normalViewPr>
  <p:slideViewPr>
    <p:cSldViewPr snapToGrid="0">
      <p:cViewPr varScale="1">
        <p:scale>
          <a:sx n="111" d="100"/>
          <a:sy n="111" d="100"/>
        </p:scale>
        <p:origin x="-594" y="-96"/>
      </p:cViewPr>
      <p:guideLst>
        <p:guide orient="horz" pos="2160"/>
        <p:guide pos="3840"/>
      </p:guideLst>
    </p:cSldViewPr>
  </p:slideViewPr>
  <p:outlineViewPr>
    <p:cViewPr>
      <p:scale>
        <a:sx n="33" d="100"/>
        <a:sy n="33" d="100"/>
      </p:scale>
      <p:origin x="0" y="4692"/>
    </p:cViewPr>
  </p:outlineViewPr>
  <p:notesTextViewPr>
    <p:cViewPr>
      <p:scale>
        <a:sx n="1" d="1"/>
        <a:sy n="1" d="1"/>
      </p:scale>
      <p:origin x="0" y="0"/>
    </p:cViewPr>
  </p:notesTextViewPr>
  <p:sorterViewPr>
    <p:cViewPr>
      <p:scale>
        <a:sx n="66" d="100"/>
        <a:sy n="66" d="100"/>
      </p:scale>
      <p:origin x="0" y="0"/>
    </p:cViewPr>
  </p:sorterViewPr>
  <p:notesViewPr>
    <p:cSldViewPr snapToGrid="0">
      <p:cViewPr>
        <p:scale>
          <a:sx n="60" d="100"/>
          <a:sy n="60" d="100"/>
        </p:scale>
        <p:origin x="-2748" y="14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D3E8A0-C2D7-4294-A5E7-6AE6057B9538}" type="datetimeFigureOut">
              <a:rPr lang="tr-TR" smtClean="0"/>
              <a:pPr/>
              <a:t>08.10.2021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37C1E6-94A7-441E-820A-CDC6F0DA0DF5}"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E8271-6BDB-44EC-8EA6-32B495D5C7BA}" type="datetimeFigureOut">
              <a:rPr lang="tr-TR" smtClean="0"/>
              <a:pPr/>
              <a:t>08.10.2021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8F96E-8FF1-4C65-919B-F8F3E18251F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0U1AB2nhFv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l2bSeq7gmUQ"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dirty="0" smtClean="0">
                <a:solidFill>
                  <a:srgbClr val="FFFFFF"/>
                </a:solidFill>
                <a:ea typeface="+mn-lt"/>
                <a:cs typeface="+mn-lt"/>
              </a:rPr>
              <a:t>İnsanın kendini sosyal bir varlık olarak ifade etmesi için iletişim zorunludur. İnsan, çevresi ile iletişim kurarak yaşar. Onun her davranışı, konuşması, susması, duruşu ve oturma biçimi, kendini ifade etmesi; yani çevresine mesaj iletmesidir.</a:t>
            </a:r>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2</a:t>
            </a:fld>
            <a:endParaRPr lang="tr-T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12</a:t>
            </a:fld>
            <a:endParaRPr lang="tr-T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13</a:t>
            </a:fld>
            <a:endParaRPr lang="tr-T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228600" indent="-228600">
              <a:buAutoNum type="arabicPeriod"/>
            </a:pPr>
            <a:r>
              <a:rPr lang="tr-TR" b="1" dirty="0" smtClean="0"/>
              <a:t>Madde</a:t>
            </a:r>
            <a:r>
              <a:rPr lang="tr-TR" dirty="0" smtClean="0"/>
              <a:t> İçin Şu Metin Paylaşılır: Çocuklara emir vermek yerine seçenek sunun, konferans vermek yerine fikrini alın. Bu şekilde hem çocuk özerklik duygusunu yaşamış olacak hem anne-baba otoriteyi elden bırakmayacak. Çocuğunuzu karşınıza almak yerine yanınıza almayı deneyin(Tarhan,2019).</a:t>
            </a:r>
          </a:p>
          <a:p>
            <a:pPr marL="228600" indent="-228600">
              <a:buAutoNum type="arabicPeriod"/>
            </a:pPr>
            <a:r>
              <a:rPr lang="tr-TR" b="1" dirty="0" smtClean="0"/>
              <a:t>Madde </a:t>
            </a:r>
            <a:r>
              <a:rPr lang="tr-TR" dirty="0" smtClean="0"/>
              <a:t>İçin Şu Metin Paylaşılır: Baskı ya da tehdit yoluyla çocuğun davranışını değiştirmeye çalışmak yapılabilecek en büyük hatadır. Çocuk değersiz olduğunu hissederek öfkeye kapılır.</a:t>
            </a:r>
            <a:endParaRPr lang="tr-TR" b="1"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14</a:t>
            </a:fld>
            <a:endParaRPr lang="tr-T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fontAlgn="base"/>
            <a:r>
              <a:rPr lang="tr-TR" b="1" dirty="0" smtClean="0"/>
              <a:t>3. Madde</a:t>
            </a:r>
            <a:r>
              <a:rPr lang="tr-TR" dirty="0" smtClean="0"/>
              <a:t> İçin Şu Metin Paylaşılır: Onların başarılı olmasını istiyor. Ama çoğu aile maalesef bunun için en etkisiz yöntemi seçiyor. Yani nasihat vermeyi. Nasihat verdiğimiz zaman çocuk ile aramızda bir güç/otorite ilişkisi yaratıyoruz.</a:t>
            </a:r>
            <a:br>
              <a:rPr lang="tr-TR" dirty="0" smtClean="0"/>
            </a:br>
            <a:r>
              <a:rPr lang="tr-TR" dirty="0" smtClean="0"/>
              <a:t>Bilen/bilmeyen ya da öğreten/öğrenen oluşturuyoruz.</a:t>
            </a:r>
          </a:p>
          <a:p>
            <a:pPr fontAlgn="base"/>
            <a:r>
              <a:rPr lang="tr-TR" dirty="0" smtClean="0"/>
              <a:t>Sırf bu dünyada daha fazla zaman geçirdik diye, bilgilerimizin ve görüşlerimizin çocuğunkinden daha önemli ve değerli olduğunu düşünüyoruz. Çocuğun bilgisini ve görüşünü değersiz kılıyor. Bilen benim, bilmeyen sensin mesajı veriyor(</a:t>
            </a:r>
            <a:r>
              <a:rPr lang="tr-TR" dirty="0" err="1" smtClean="0"/>
              <a:t>Bolat</a:t>
            </a:r>
            <a:r>
              <a:rPr lang="tr-TR" dirty="0" smtClean="0"/>
              <a:t>, 2011).</a:t>
            </a:r>
          </a:p>
          <a:p>
            <a:pPr fontAlgn="base"/>
            <a:r>
              <a:rPr lang="tr-TR" b="1" dirty="0" smtClean="0"/>
              <a:t>4. Madde </a:t>
            </a:r>
            <a:r>
              <a:rPr lang="tr-TR" dirty="0" smtClean="0"/>
              <a:t>İçin Şu Metin Paylaşılır: Savunucu tutumları ve karşı koymayı kışkırtır; - Karşıdakinin iletişimi kesmesine ve artık dinlememesine yol açar; - Karşıdakinin kendini beceriksiz ve yetersiz hissetmesine neden olabilir.</a:t>
            </a:r>
          </a:p>
          <a:p>
            <a:pPr fontAlgn="base"/>
            <a:r>
              <a:rPr lang="tr-TR" b="1" dirty="0" smtClean="0"/>
              <a:t>5. Madde </a:t>
            </a:r>
            <a:r>
              <a:rPr lang="tr-TR" dirty="0" smtClean="0"/>
              <a:t>İçin Şu Metin Paylaşılır: Çocuğunuza olumlu tutumları öğretirken eleştiri yerine işbirliği yaparak birlikte çalışın</a:t>
            </a:r>
            <a:br>
              <a:rPr lang="tr-TR" dirty="0" smtClean="0"/>
            </a:br>
            <a:r>
              <a:rPr lang="tr-TR" dirty="0" smtClean="0"/>
              <a:t>Çocuğunuzun, yanınızda olmadığı anlarda onu ne kadar sevdiğinizi, özlediğinizi açıkça belirtin</a:t>
            </a:r>
            <a:br>
              <a:rPr lang="tr-TR" dirty="0" smtClean="0"/>
            </a:br>
            <a:r>
              <a:rPr lang="tr-TR" dirty="0" smtClean="0"/>
              <a:t>Çocuğunuzdan yapmasını istediğiniz davranışları, ilk günlerde birlikte yapın ve hatta eğlenceli bir hale getirin</a:t>
            </a:r>
            <a:br>
              <a:rPr lang="tr-TR" dirty="0" smtClean="0"/>
            </a:br>
            <a:r>
              <a:rPr lang="tr-TR" dirty="0" smtClean="0"/>
              <a:t>Çocuğu “olmadığı bir şey” yapmaya çalışmak onun ruhuna zarar verir(İstanbul Üniversitesi Açık Öğretim Fakültesi Yayınları).</a:t>
            </a:r>
            <a:endParaRPr lang="tr-TR" b="1" dirty="0" smtClean="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15</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a:xfrm>
            <a:off x="378372" y="4209393"/>
            <a:ext cx="6085490" cy="4248807"/>
          </a:xfrm>
        </p:spPr>
        <p:txBody>
          <a:bodyPr>
            <a:noAutofit/>
          </a:bodyPr>
          <a:lstStyle/>
          <a:p>
            <a:pPr algn="just">
              <a:lnSpc>
                <a:spcPct val="110000"/>
              </a:lnSpc>
            </a:pPr>
            <a:r>
              <a:rPr lang="tr-TR" dirty="0" smtClean="0">
                <a:latin typeface="Times New Roman" pitchFamily="18" charset="0"/>
                <a:cs typeface="Times New Roman" pitchFamily="18" charset="0"/>
              </a:rPr>
              <a:t>Dinleyicilere Şu Metin Paylaşılır: </a:t>
            </a:r>
          </a:p>
          <a:p>
            <a:pPr lvl="1" algn="just">
              <a:lnSpc>
                <a:spcPct val="110000"/>
              </a:lnSpc>
              <a:buFont typeface="Arial" pitchFamily="34" charset="0"/>
              <a:buChar char="•"/>
            </a:pPr>
            <a:r>
              <a:rPr lang="tr-TR" dirty="0" smtClean="0">
                <a:latin typeface="Times New Roman" pitchFamily="18" charset="0"/>
                <a:cs typeface="Times New Roman" pitchFamily="18" charset="0"/>
              </a:rPr>
              <a:t>Çocuğun kabul edilemeyen davranışları karşısında, suçlayıcı, yargılayıcı, değerlendirici, eleştirici mesajları içeren dile “sen dili” denir. Sen dili çocuklara kendilerini suçlu hissettirir, suçlama, aşağılama, eleştiri gibi algılanabilir ve çocuğun direnmesine, karşı gelmesine, kızmasına ve dolayısıyla söz dinlememesine neden olur. “Ne kadar yaramazsın!”, “Hep huzursuzluk çıkarıyorsun”, “Sen zaten hep böylesin”, “Çok düşüncesizce davranıyorsun” gibi ifadeler sen diline örnektir.</a:t>
            </a:r>
          </a:p>
          <a:p>
            <a:pPr lvl="1" algn="just">
              <a:lnSpc>
                <a:spcPct val="110000"/>
              </a:lnSpc>
              <a:buFont typeface="Arial" pitchFamily="34" charset="0"/>
              <a:buChar char="•"/>
            </a:pPr>
            <a:endParaRPr lang="tr-TR" dirty="0" smtClean="0">
              <a:latin typeface="Times New Roman" pitchFamily="18" charset="0"/>
              <a:cs typeface="Times New Roman" pitchFamily="18" charset="0"/>
            </a:endParaRPr>
          </a:p>
          <a:p>
            <a:pPr lvl="1" algn="just">
              <a:lnSpc>
                <a:spcPct val="110000"/>
              </a:lnSpc>
              <a:buFont typeface="Arial" pitchFamily="34" charset="0"/>
              <a:buChar char="•"/>
            </a:pPr>
            <a:r>
              <a:rPr lang="tr-TR" dirty="0" smtClean="0">
                <a:latin typeface="Times New Roman" pitchFamily="18" charset="0"/>
                <a:cs typeface="Times New Roman" pitchFamily="18" charset="0"/>
              </a:rPr>
              <a:t>"Ben" dili, kişinin o anda karşılaştığı durum veya davranış karşısında, kişisel tepkisini duygu ve düşüncelerle açıklayan bir ifade tarzıdır. Duygu ve düşüncelerimizi içtenlikle ifade etmemizdir. Başkalarıyla ilgili değerlendirme ve yorumlarımızı değil, kendi duygu ve yaşantılarımızı açıklarlar.Ben dili, çocuğun kabul edilmeyen davranışı karşısında anne babaların duygularını dile getiren, suçlayıcı ve yargılayıcı olmayan ifade tarzıdır. Ben dili paylaşımcı, iletişimci ve çocukların hoşuna giden bir dildir. Bu dil güven verir ve özgüveni artırır. Çocukları cesaretlendirir, motive eder ve arzu edilen davranışları yapmaya teşvik eder. Ben dili çocuklarda direnç ve başkaldırmayı daha az ortaya çıkarır ve davranışın değişmesinde karşı tarafa sorumluluk verir. Ben dili başkaları hakkında değerlendirme ve yorumlamayı değil, bizim duygu ve yaşantımızı açıklar. “Odanı (iki boşluk var) toplamadığın zaman üzülüyorum”, “Seninle (iki boşluk var) birlikteyken mutluyum” gibi ifadeler ben diline örnektir(Yaşar,2018).</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F008F96E-8FF1-4C65-919B-F8F3E18251F9}" type="slidenum">
              <a:rPr lang="tr-TR" smtClean="0"/>
              <a:pPr/>
              <a:t>16</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17</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18</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3. Madde İçin şu</a:t>
            </a:r>
            <a:r>
              <a:rPr lang="tr-TR" baseline="0" dirty="0" smtClean="0"/>
              <a:t> metin paylaşılır: Ç</a:t>
            </a:r>
            <a:r>
              <a:rPr lang="tr-TR" dirty="0" smtClean="0"/>
              <a:t>ocuk okuldan gelir anne nasıl geçti okulun diye sorar. Çocuk sadece ‘iyi’ der. Anne ‘karnın aç mı’ diye sorar. Çocuk evet ya da hayır diye cevap verir. Burada duygular yoktur. Oysa bu diyalog şu şekilde olsa: Anne ‘bugün okulda seni en çok ne mutlu etti?’, ‘seni en çok ne heyecanlandırdı? Ya da ‘seni şaşırtan bir şey oldu mu? Gibi sorular daha çok duygu odaklıdır ve daha çok iletişim içerir.</a:t>
            </a:r>
          </a:p>
          <a:p>
            <a:r>
              <a:rPr lang="tr-TR" dirty="0" smtClean="0"/>
              <a:t>4. Madde</a:t>
            </a:r>
            <a:r>
              <a:rPr lang="tr-TR" baseline="0" dirty="0" smtClean="0"/>
              <a:t> için şu metin paylaşılır:</a:t>
            </a:r>
            <a:r>
              <a:rPr lang="tr-TR" dirty="0" smtClean="0"/>
              <a:t>İnsanın etkin bir dinleme becerisine sahip olması; onun verimli bir şekilde hayata katılmasını, diğer insanlarla sağlıklı sosyal ilişkiler kurmasını, doğru düşünmesini, çevresini, olayları, hayatı doğru algılamasını, kendini tanımasını ve sağlam bir özgüvene sahip olmasını sağlar (İzin, 2005). Dinlemenin doğuştan getirilen ve belirli bir eğitim gerektirmeyen bir beceri olarak ele alınması, dinleme verimliliğini düşüren ana etmen olarak düşünülebilir. Başarılı bir iletişim için gerekli olan “anlayabilmek için dinleme”, kişinin rastlantılara bağlı olarak kendi kendini eğitmesine bırakılmaktadır(</a:t>
            </a:r>
            <a:r>
              <a:rPr lang="tr-TR" dirty="0" err="1" smtClean="0"/>
              <a:t>Melanlıoğlu</a:t>
            </a:r>
            <a:r>
              <a:rPr lang="tr-TR" dirty="0" smtClean="0"/>
              <a:t>,2011).</a:t>
            </a:r>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Video Adresi: </a:t>
            </a:r>
            <a:r>
              <a:rPr lang="tr-TR" dirty="0" smtClean="0">
                <a:latin typeface="Times New Roman" pitchFamily="18" charset="0"/>
                <a:cs typeface="Times New Roman" pitchFamily="18" charset="0"/>
                <a:hlinkClick r:id="rId3"/>
              </a:rPr>
              <a:t>https://www.youtube.com/watch?v=0U1AB2nhFvA</a:t>
            </a:r>
            <a:r>
              <a:rPr lang="tr-TR" dirty="0" smtClean="0">
                <a:latin typeface="Times New Roman" pitchFamily="18" charset="0"/>
                <a:cs typeface="Times New Roman" pitchFamily="18" charset="0"/>
              </a:rPr>
              <a:t> </a:t>
            </a:r>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5</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b="1" dirty="0" smtClean="0"/>
              <a:t>5. Madde </a:t>
            </a:r>
            <a:r>
              <a:rPr lang="tr-TR" dirty="0" smtClean="0"/>
              <a:t>için şu açıklama yapılır:İnsanlar eleştirilmekten çok hoşlanmazlar. Kişi karşı taraftan eleştirel bir cümle duyduğunda hemen savunmaya geçer. İnsanın içinde saklı bir alarm var gibi. Sanki bu alarm, eleştiri cümlesini duyduğunda devreye girer ve kişi kendini savunmaya başlar. Böyle olduğunda da iletişim zayıflar. O yüzden eleştiriye açık olmak kişinin daha iyi iletişim kurmasını sağlar.</a:t>
            </a:r>
          </a:p>
          <a:p>
            <a:r>
              <a:rPr lang="tr-TR" b="1" dirty="0" smtClean="0"/>
              <a:t>6.</a:t>
            </a:r>
            <a:r>
              <a:rPr lang="tr-TR" b="1" baseline="0" dirty="0" smtClean="0"/>
              <a:t> Madde </a:t>
            </a:r>
            <a:r>
              <a:rPr lang="tr-TR" b="0" baseline="0" dirty="0" smtClean="0"/>
              <a:t>için şu açıklama yapılır: </a:t>
            </a:r>
            <a:r>
              <a:rPr lang="tr-TR" dirty="0" smtClean="0"/>
              <a:t>Küçük bir çocuk düşünelim. Annesine bir şey anlatırken eğer annesi onu dinlemezse eliyle annesinin yüzünü kendine doğru çevirir. Ya da anne bulaşık yıkarken eteğinden tutup çekiştirir, bana bak beni dinle diye. Ya da kendimizi düşünelim biz heyecanla bir şeyler anlatıyoruz. Arkadaşımız telefonla ilgileniyor. Bu durumun</a:t>
            </a:r>
            <a:r>
              <a:rPr lang="tr-TR" baseline="0" dirty="0" smtClean="0"/>
              <a:t> bizleri rahatsız etmesi kadar bir doğal durum yoktur.</a:t>
            </a:r>
            <a:endParaRPr lang="tr-TR" b="1"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6</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b="1" dirty="0" smtClean="0"/>
              <a:t>7.</a:t>
            </a:r>
            <a:r>
              <a:rPr lang="tr-TR" b="1" baseline="0" dirty="0" smtClean="0"/>
              <a:t> Madde </a:t>
            </a:r>
            <a:r>
              <a:rPr lang="tr-TR" b="0" baseline="0" dirty="0" smtClean="0"/>
              <a:t>için şu açıklama yapılır:</a:t>
            </a:r>
            <a:r>
              <a:rPr lang="tr-TR" b="1" baseline="0" dirty="0" smtClean="0"/>
              <a:t> </a:t>
            </a:r>
            <a:r>
              <a:rPr lang="tr-TR" dirty="0" smtClean="0"/>
              <a:t>Empati; bir insanın kendisini karşısındakinin yerine koyarak onun duygu ve düşüncelerini doğru olarak anlaması, hissetmesi ve bu durumu ona iletmesi süreci olarak tanımlanmaktadır (Dökmen, 1995). Empati yeteneğinin iletişimde; başkalarının bakış açısıyla olaylara bakma, sosyalleşme, değer verildiğini hissetme gibi kazanımları bulunmaktadır. Empati yeteneğini geliştirmek için;</a:t>
            </a:r>
          </a:p>
          <a:p>
            <a:pPr>
              <a:buFont typeface="Arial" pitchFamily="34" charset="0"/>
              <a:buChar char="•"/>
            </a:pPr>
            <a:r>
              <a:rPr lang="tr-TR" dirty="0" smtClean="0"/>
              <a:t>Açık uçlu sorular sormak,</a:t>
            </a:r>
          </a:p>
          <a:p>
            <a:pPr>
              <a:buFont typeface="Arial" pitchFamily="34" charset="0"/>
              <a:buChar char="•"/>
            </a:pPr>
            <a:r>
              <a:rPr lang="tr-TR" dirty="0" smtClean="0"/>
              <a:t>Yavaş hareket etmek,</a:t>
            </a:r>
          </a:p>
          <a:p>
            <a:pPr>
              <a:buFont typeface="Arial" pitchFamily="34" charset="0"/>
              <a:buChar char="•"/>
            </a:pPr>
            <a:r>
              <a:rPr lang="tr-TR" dirty="0" smtClean="0"/>
              <a:t>Kendi davranış ve düşüncelerini anlamaya çalışmak,</a:t>
            </a:r>
          </a:p>
          <a:p>
            <a:pPr>
              <a:buFont typeface="Arial" pitchFamily="34" charset="0"/>
              <a:buChar char="•"/>
            </a:pPr>
            <a:r>
              <a:rPr lang="tr-TR" dirty="0" smtClean="0"/>
              <a:t>Karşıdaki insanı dinlemek ve onu anlamaya çalışmak,</a:t>
            </a:r>
          </a:p>
          <a:p>
            <a:pPr>
              <a:buFont typeface="Arial" pitchFamily="34" charset="0"/>
              <a:buChar char="•"/>
            </a:pPr>
            <a:r>
              <a:rPr lang="tr-TR" dirty="0" smtClean="0"/>
              <a:t>Beden dili ve yüz ifadelerine dikkat ederek duygu tahminlerinde bulunmak(</a:t>
            </a:r>
            <a:r>
              <a:rPr lang="tr-TR" dirty="0" err="1" smtClean="0"/>
              <a:t>Okuş</a:t>
            </a:r>
            <a:r>
              <a:rPr lang="tr-TR" dirty="0" smtClean="0"/>
              <a:t>,2013).</a:t>
            </a:r>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7</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a:xfrm>
            <a:off x="685800" y="5328744"/>
            <a:ext cx="5486400" cy="3129455"/>
          </a:xfrm>
        </p:spPr>
        <p:txBody>
          <a:bodyPr>
            <a:normAutofit/>
          </a:bodyPr>
          <a:lstStyle/>
          <a:p>
            <a:r>
              <a:rPr lang="tr-TR" dirty="0" smtClean="0"/>
              <a:t>Video Adresi  </a:t>
            </a:r>
            <a:r>
              <a:rPr lang="tr-TR" dirty="0" smtClean="0">
                <a:hlinkClick r:id="rId3"/>
              </a:rPr>
              <a:t>https://www.youtube.com/watch?v=l2bSeq7gmUQ</a:t>
            </a:r>
            <a:r>
              <a:rPr lang="tr-TR" dirty="0" smtClean="0"/>
              <a:t> </a:t>
            </a:r>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8</a:t>
            </a:fld>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9</a:t>
            </a:fld>
            <a:endParaRPr lang="tr-T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10</a:t>
            </a:fld>
            <a:endParaRPr lang="tr-T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08F96E-8FF1-4C65-919B-F8F3E18251F9}" type="slidenum">
              <a:rPr lang="tr-TR" smtClean="0"/>
              <a:pPr/>
              <a:t>11</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1084584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245070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167299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1478530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402787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2639218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350110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133045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275500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201268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03A3B37-34F6-4706-B6DA-28BAB20ED795}" type="datetimeFigureOut">
              <a:rPr lang="tr-TR" smtClean="0"/>
              <a:pPr/>
              <a:t>08.10.2021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101138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A3B37-34F6-4706-B6DA-28BAB20ED795}" type="datetimeFigureOut">
              <a:rPr lang="tr-TR" smtClean="0"/>
              <a:pPr/>
              <a:t>08.10.2021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EEFC2-1DD3-44CE-BDCC-DFDF6C5599AF}" type="slidenum">
              <a:rPr lang="tr-TR" smtClean="0"/>
              <a:pPr/>
              <a:t>‹#›</a:t>
            </a:fld>
            <a:endParaRPr lang="tr-TR"/>
          </a:p>
        </p:txBody>
      </p:sp>
    </p:spTree>
    <p:extLst>
      <p:ext uri="{BB962C8B-B14F-4D97-AF65-F5344CB8AC3E}">
        <p14:creationId xmlns="" xmlns:p14="http://schemas.microsoft.com/office/powerpoint/2010/main" val="342681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hyperlink" Target="https://www.youtube.com/watch?v=0U1AB2nhFvA" TargetMode="External"/><Relationship Id="rId13" Type="http://schemas.openxmlformats.org/officeDocument/2006/relationships/hyperlink" Target="https://www.sanalsantiye.com/iletisimin-engelleri/" TargetMode="External"/><Relationship Id="rId3" Type="http://schemas.openxmlformats.org/officeDocument/2006/relationships/hyperlink" Target="https://www.terapidanismanlik.com/etkili-iletisimde-sandvic-teknigi/" TargetMode="External"/><Relationship Id="rId7" Type="http://schemas.openxmlformats.org/officeDocument/2006/relationships/hyperlink" Target="https://www.e-psikiyatri.com/cocuga-emir-vermek-yerine-secenek-sunun" TargetMode="External"/><Relationship Id="rId12" Type="http://schemas.openxmlformats.org/officeDocument/2006/relationships/hyperlink" Target="http://www.terapienstitusu.com.tr/tr/yazilar/116/goz-temasi-kurmak-neden-onemlidi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tavsiyeediyorum.com/makale_11962.htm" TargetMode="External"/><Relationship Id="rId11" Type="http://schemas.openxmlformats.org/officeDocument/2006/relationships/hyperlink" Target="https://www.kariyer.net/kariyer-rehberi/elestirilmek-her-zaman-kotu-olmayabilir/" TargetMode="External"/><Relationship Id="rId5" Type="http://schemas.openxmlformats.org/officeDocument/2006/relationships/hyperlink" Target="https://cdn-acikogretim.istanbul.edu.tr/auzefcontent/21_22_Guz/cocukla_iletisim/7/index.html%20adresinden%2005.10.2021" TargetMode="External"/><Relationship Id="rId15" Type="http://schemas.openxmlformats.org/officeDocument/2006/relationships/hyperlink" Target="https://www.okulhaberleri.net/haberler/ordu/korgan/ilkokullar/106%20adresinden%2005.10.2021" TargetMode="External"/><Relationship Id="rId10" Type="http://schemas.openxmlformats.org/officeDocument/2006/relationships/hyperlink" Target="https://www.yasemingulgor.com.tr/2017/01/03/ailece-ici-iletisim/" TargetMode="External"/><Relationship Id="rId4" Type="http://schemas.openxmlformats.org/officeDocument/2006/relationships/hyperlink" Target="https://www.hurriyet.com.tr/size-bir-nasihat-cocuklara-nasihat-vermeyin-18796147%20adresinden%2005.10.2021" TargetMode="External"/><Relationship Id="rId9" Type="http://schemas.openxmlformats.org/officeDocument/2006/relationships/hyperlink" Target="https://www.youtube.com/watch?v=l2bSeq7gmUQ" TargetMode="External"/><Relationship Id="rId14" Type="http://schemas.openxmlformats.org/officeDocument/2006/relationships/hyperlink" Target="https://salihliram.meb.k12.tr/icerikler/ben-dili-ve-sen-dili-nedir_8550270.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file:///C:\Users\PC\Desktop\Aile%20i&#231;i%20ileti&#351;im%20sorunu.mp4"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file:///C:\Users\PC\Desktop\videoplayback.mp4" TargetMode="Externa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651846"/>
          </a:xfrm>
        </p:spPr>
        <p:txBody>
          <a:bodyPr>
            <a:normAutofit fontScale="90000"/>
          </a:bodyPr>
          <a:lstStyle/>
          <a:p>
            <a:r>
              <a:rPr lang="tr-TR" dirty="0"/>
              <a:t>AİLE İÇİ İLETİŞİM</a:t>
            </a:r>
          </a:p>
        </p:txBody>
      </p:sp>
      <p:pic>
        <p:nvPicPr>
          <p:cNvPr id="4" name="Resim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42467" y="1918811"/>
            <a:ext cx="6687403" cy="4299045"/>
          </a:xfrm>
          <a:prstGeom prst="rect">
            <a:avLst/>
          </a:prstGeom>
        </p:spPr>
      </p:pic>
      <p:sp>
        <p:nvSpPr>
          <p:cNvPr id="5" name="4 Metin kutusu"/>
          <p:cNvSpPr txBox="1"/>
          <p:nvPr/>
        </p:nvSpPr>
        <p:spPr>
          <a:xfrm>
            <a:off x="5751354" y="5599775"/>
            <a:ext cx="1014252" cy="369332"/>
          </a:xfrm>
          <a:prstGeom prst="rect">
            <a:avLst/>
          </a:prstGeom>
          <a:noFill/>
        </p:spPr>
        <p:txBody>
          <a:bodyPr wrap="none" rtlCol="0">
            <a:spAutoFit/>
          </a:bodyPr>
          <a:lstStyle/>
          <a:p>
            <a:r>
              <a:rPr lang="tr-TR" dirty="0" smtClean="0"/>
              <a:t>1. Görsel</a:t>
            </a:r>
            <a:endParaRPr lang="tr-TR" dirty="0"/>
          </a:p>
        </p:txBody>
      </p:sp>
    </p:spTree>
    <p:extLst>
      <p:ext uri="{BB962C8B-B14F-4D97-AF65-F5344CB8AC3E}">
        <p14:creationId xmlns="" xmlns:p14="http://schemas.microsoft.com/office/powerpoint/2010/main" val="136109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Sandviç tekniği örnekler…</a:t>
            </a:r>
          </a:p>
        </p:txBody>
      </p:sp>
      <p:sp>
        <p:nvSpPr>
          <p:cNvPr id="3" name="İçerik Yer Tutucusu 2"/>
          <p:cNvSpPr>
            <a:spLocks noGrp="1"/>
          </p:cNvSpPr>
          <p:nvPr>
            <p:ph idx="1"/>
          </p:nvPr>
        </p:nvSpPr>
        <p:spPr>
          <a:xfrm>
            <a:off x="838200" y="1241946"/>
            <a:ext cx="10515600" cy="4935017"/>
          </a:xfrm>
        </p:spPr>
        <p:txBody>
          <a:bodyPr>
            <a:normAutofit fontScale="92500" lnSpcReduction="20000"/>
          </a:bodyPr>
          <a:lstStyle/>
          <a:p>
            <a:endParaRPr lang="tr-TR" dirty="0"/>
          </a:p>
          <a:p>
            <a:endParaRPr lang="tr-TR" dirty="0"/>
          </a:p>
          <a:p>
            <a:endParaRPr lang="tr-TR" dirty="0"/>
          </a:p>
          <a:p>
            <a:r>
              <a:rPr lang="tr-TR" dirty="0" smtClean="0"/>
              <a:t>‘Senin </a:t>
            </a:r>
            <a:r>
              <a:rPr lang="tr-TR" dirty="0"/>
              <a:t>zeki olduğunu </a:t>
            </a:r>
            <a:r>
              <a:rPr lang="tr-TR" dirty="0" smtClean="0"/>
              <a:t>biliyorum. Düzenli</a:t>
            </a:r>
            <a:endParaRPr lang="tr-TR" dirty="0"/>
          </a:p>
          <a:p>
            <a:pPr marL="0" indent="0">
              <a:buNone/>
            </a:pPr>
            <a:r>
              <a:rPr lang="tr-TR" dirty="0"/>
              <a:t> ve biraz daha programlı çalışarak okuldaki </a:t>
            </a:r>
          </a:p>
          <a:p>
            <a:pPr marL="0" indent="0">
              <a:buNone/>
            </a:pPr>
            <a:r>
              <a:rPr lang="tr-TR" dirty="0"/>
              <a:t>başarını katlayabileceğini düşünüyorum.</a:t>
            </a:r>
          </a:p>
          <a:p>
            <a:pPr marL="0" indent="0">
              <a:buNone/>
            </a:pPr>
            <a:r>
              <a:rPr lang="tr-TR" dirty="0"/>
              <a:t>seni seviyorum ve bunu başarabileceğini </a:t>
            </a:r>
          </a:p>
          <a:p>
            <a:pPr marL="0" indent="0">
              <a:buNone/>
            </a:pPr>
            <a:r>
              <a:rPr lang="tr-TR" dirty="0"/>
              <a:t>biliyorum.’                                                            </a:t>
            </a:r>
          </a:p>
          <a:p>
            <a:endParaRPr lang="tr-TR" dirty="0"/>
          </a:p>
          <a:p>
            <a:endParaRPr lang="tr-TR" dirty="0"/>
          </a:p>
          <a:p>
            <a:endParaRPr lang="tr-TR" dirty="0"/>
          </a:p>
          <a:p>
            <a:pPr marL="0" indent="0">
              <a:buNone/>
            </a:pPr>
            <a:r>
              <a:rPr lang="tr-TR" dirty="0"/>
              <a:t>                                                                          </a:t>
            </a:r>
          </a:p>
        </p:txBody>
      </p:sp>
      <p:pic>
        <p:nvPicPr>
          <p:cNvPr id="5" name="Resim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779434" y="1241946"/>
            <a:ext cx="4107766" cy="4497672"/>
          </a:xfrm>
          <a:prstGeom prst="rect">
            <a:avLst/>
          </a:prstGeom>
        </p:spPr>
      </p:pic>
      <p:sp>
        <p:nvSpPr>
          <p:cNvPr id="6" name="5 Metin kutusu"/>
          <p:cNvSpPr txBox="1"/>
          <p:nvPr/>
        </p:nvSpPr>
        <p:spPr>
          <a:xfrm>
            <a:off x="9575074" y="5904411"/>
            <a:ext cx="1031051" cy="369332"/>
          </a:xfrm>
          <a:prstGeom prst="rect">
            <a:avLst/>
          </a:prstGeom>
          <a:noFill/>
        </p:spPr>
        <p:txBody>
          <a:bodyPr wrap="none" rtlCol="0">
            <a:spAutoFit/>
          </a:bodyPr>
          <a:lstStyle/>
          <a:p>
            <a:r>
              <a:rPr lang="tr-TR" dirty="0" smtClean="0">
                <a:latin typeface="Times New Roman" pitchFamily="18" charset="0"/>
                <a:cs typeface="Times New Roman" pitchFamily="18" charset="0"/>
              </a:rPr>
              <a:t>7. Görsel</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53506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18457"/>
            <a:ext cx="6699069" cy="5458506"/>
          </a:xfrm>
        </p:spPr>
        <p:txBody>
          <a:bodyPr/>
          <a:lstStyle/>
          <a:p>
            <a:pPr algn="just"/>
            <a:endParaRPr lang="tr-TR" dirty="0"/>
          </a:p>
          <a:p>
            <a:pPr algn="just"/>
            <a:endParaRPr lang="tr-TR" dirty="0"/>
          </a:p>
          <a:p>
            <a:pPr algn="just"/>
            <a:endParaRPr lang="tr-TR" dirty="0"/>
          </a:p>
          <a:p>
            <a:pPr algn="just"/>
            <a:r>
              <a:rPr lang="tr-TR" dirty="0"/>
              <a:t>‘Derste başarılı olmak istediğini </a:t>
            </a:r>
            <a:r>
              <a:rPr lang="tr-TR" dirty="0" smtClean="0"/>
              <a:t>biliyorum </a:t>
            </a:r>
            <a:r>
              <a:rPr lang="tr-TR" dirty="0"/>
              <a:t>ve </a:t>
            </a:r>
            <a:r>
              <a:rPr lang="tr-TR" dirty="0" smtClean="0"/>
              <a:t>çabaladığını fark </a:t>
            </a:r>
            <a:r>
              <a:rPr lang="tr-TR" dirty="0"/>
              <a:t>ediyorum. Ve bu </a:t>
            </a:r>
            <a:r>
              <a:rPr lang="tr-TR" dirty="0" smtClean="0"/>
              <a:t>şekilde </a:t>
            </a:r>
            <a:r>
              <a:rPr lang="tr-TR" dirty="0"/>
              <a:t>televizyonla çok vakit </a:t>
            </a:r>
            <a:r>
              <a:rPr lang="tr-TR" dirty="0" smtClean="0"/>
              <a:t>geçirmen hoşuma </a:t>
            </a:r>
            <a:r>
              <a:rPr lang="tr-TR" dirty="0"/>
              <a:t>gitmiyor. Başarılı </a:t>
            </a:r>
            <a:r>
              <a:rPr lang="tr-TR" dirty="0" smtClean="0"/>
              <a:t>bir çocuksun </a:t>
            </a:r>
            <a:r>
              <a:rPr lang="tr-TR" dirty="0"/>
              <a:t>buna dikkat etmen gerekiyor.’</a:t>
            </a:r>
          </a:p>
        </p:txBody>
      </p:sp>
      <p:pic>
        <p:nvPicPr>
          <p:cNvPr id="4" name="Resim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07398" y="1392701"/>
            <a:ext cx="4012516" cy="3882683"/>
          </a:xfrm>
          <a:prstGeom prst="rect">
            <a:avLst/>
          </a:prstGeom>
        </p:spPr>
      </p:pic>
      <p:sp>
        <p:nvSpPr>
          <p:cNvPr id="5" name="4 Metin kutusu"/>
          <p:cNvSpPr txBox="1"/>
          <p:nvPr/>
        </p:nvSpPr>
        <p:spPr>
          <a:xfrm>
            <a:off x="9849394" y="6008914"/>
            <a:ext cx="973343" cy="369332"/>
          </a:xfrm>
          <a:prstGeom prst="rect">
            <a:avLst/>
          </a:prstGeom>
          <a:noFill/>
        </p:spPr>
        <p:txBody>
          <a:bodyPr wrap="none" rtlCol="0">
            <a:spAutoFit/>
          </a:bodyPr>
          <a:lstStyle/>
          <a:p>
            <a:r>
              <a:rPr lang="tr-TR" dirty="0" smtClean="0">
                <a:latin typeface="Times New Roman" pitchFamily="18" charset="0"/>
                <a:cs typeface="Times New Roman" pitchFamily="18" charset="0"/>
              </a:rPr>
              <a:t>7.Görsel</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2889207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73206"/>
            <a:ext cx="10515600" cy="5603757"/>
          </a:xfrm>
        </p:spPr>
        <p:txBody>
          <a:bodyPr/>
          <a:lstStyle/>
          <a:p>
            <a:endParaRPr lang="tr-TR" dirty="0"/>
          </a:p>
          <a:p>
            <a:endParaRPr lang="tr-TR" dirty="0"/>
          </a:p>
          <a:p>
            <a:r>
              <a:rPr lang="tr-TR" dirty="0"/>
              <a:t>‘Kardeşinle ilgilenmen hoşuma</a:t>
            </a:r>
          </a:p>
          <a:p>
            <a:pPr marL="0" indent="0">
              <a:buNone/>
            </a:pPr>
            <a:r>
              <a:rPr lang="tr-TR" dirty="0"/>
              <a:t> gidiyor. Ve onunla oynarken ona</a:t>
            </a:r>
          </a:p>
          <a:p>
            <a:pPr marL="0" indent="0">
              <a:buNone/>
            </a:pPr>
            <a:r>
              <a:rPr lang="tr-TR" dirty="0"/>
              <a:t> zarar vermen beni çok üzüyor. </a:t>
            </a:r>
          </a:p>
          <a:p>
            <a:pPr marL="0" indent="0">
              <a:buNone/>
            </a:pPr>
            <a:r>
              <a:rPr lang="tr-TR" dirty="0"/>
              <a:t>Bu konuda biraz daha dikkatli</a:t>
            </a:r>
          </a:p>
          <a:p>
            <a:pPr marL="0" indent="0">
              <a:buNone/>
            </a:pPr>
            <a:r>
              <a:rPr lang="tr-TR" dirty="0"/>
              <a:t> davranırsan çok daha güzel vakit </a:t>
            </a:r>
          </a:p>
          <a:p>
            <a:pPr marL="0" indent="0">
              <a:buNone/>
            </a:pPr>
            <a:r>
              <a:rPr lang="tr-TR" dirty="0"/>
              <a:t>geçireceğinizi düşünüyorum.’</a:t>
            </a:r>
          </a:p>
        </p:txBody>
      </p:sp>
      <p:pic>
        <p:nvPicPr>
          <p:cNvPr id="4" name="Resim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810233" y="1487606"/>
            <a:ext cx="4694830" cy="4462818"/>
          </a:xfrm>
          <a:prstGeom prst="rect">
            <a:avLst/>
          </a:prstGeom>
        </p:spPr>
      </p:pic>
      <p:sp>
        <p:nvSpPr>
          <p:cNvPr id="5" name="4 Metin kutusu"/>
          <p:cNvSpPr txBox="1"/>
          <p:nvPr/>
        </p:nvSpPr>
        <p:spPr>
          <a:xfrm>
            <a:off x="8895806" y="6283234"/>
            <a:ext cx="1031051" cy="369332"/>
          </a:xfrm>
          <a:prstGeom prst="rect">
            <a:avLst/>
          </a:prstGeom>
          <a:noFill/>
        </p:spPr>
        <p:txBody>
          <a:bodyPr wrap="none" rtlCol="0">
            <a:spAutoFit/>
          </a:bodyPr>
          <a:lstStyle/>
          <a:p>
            <a:r>
              <a:rPr lang="tr-TR" dirty="0" smtClean="0">
                <a:latin typeface="Times New Roman" pitchFamily="18" charset="0"/>
                <a:cs typeface="Times New Roman" pitchFamily="18" charset="0"/>
              </a:rPr>
              <a:t>7. Görsel</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4081657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86003"/>
          </a:xfrm>
        </p:spPr>
        <p:txBody>
          <a:bodyPr>
            <a:normAutofit/>
          </a:bodyPr>
          <a:lstStyle/>
          <a:p>
            <a:pPr algn="ctr"/>
            <a:r>
              <a:rPr lang="tr-TR" dirty="0">
                <a:latin typeface="Times New Roman" pitchFamily="18" charset="0"/>
                <a:cs typeface="Times New Roman" pitchFamily="18" charset="0"/>
              </a:rPr>
              <a:t>İLETİŞİM ENGELLERİ</a:t>
            </a:r>
          </a:p>
        </p:txBody>
      </p:sp>
      <p:pic>
        <p:nvPicPr>
          <p:cNvPr id="6" name="İçerik Yer Tutucusu 5"/>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132764" y="1255594"/>
            <a:ext cx="9103057" cy="5254387"/>
          </a:xfrm>
        </p:spPr>
      </p:pic>
      <p:sp>
        <p:nvSpPr>
          <p:cNvPr id="4" name="3 Metin kutusu"/>
          <p:cNvSpPr txBox="1"/>
          <p:nvPr/>
        </p:nvSpPr>
        <p:spPr>
          <a:xfrm>
            <a:off x="4885509" y="6488668"/>
            <a:ext cx="1069525" cy="369332"/>
          </a:xfrm>
          <a:prstGeom prst="rect">
            <a:avLst/>
          </a:prstGeom>
          <a:noFill/>
        </p:spPr>
        <p:txBody>
          <a:bodyPr wrap="none" rtlCol="0">
            <a:spAutoFit/>
          </a:bodyPr>
          <a:lstStyle/>
          <a:p>
            <a:pPr algn="ctr"/>
            <a:r>
              <a:rPr lang="tr-TR" dirty="0" smtClean="0">
                <a:latin typeface="Times New Roman" pitchFamily="18" charset="0"/>
                <a:cs typeface="Times New Roman" pitchFamily="18" charset="0"/>
              </a:rPr>
              <a:t>5. Görsel</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3926132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itchFamily="18" charset="0"/>
                <a:cs typeface="Times New Roman" pitchFamily="18" charset="0"/>
              </a:rPr>
              <a:t>SAĞLIKLI İLETİŞİM İÇİN İLETİŞİM ENGELLERİNDEN KAÇINALIM…</a:t>
            </a:r>
          </a:p>
        </p:txBody>
      </p:sp>
      <p:sp>
        <p:nvSpPr>
          <p:cNvPr id="3" name="İçerik Yer Tutucusu 2"/>
          <p:cNvSpPr>
            <a:spLocks noGrp="1"/>
          </p:cNvSpPr>
          <p:nvPr>
            <p:ph idx="1"/>
          </p:nvPr>
        </p:nvSpPr>
        <p:spPr/>
        <p:txBody>
          <a:bodyPr>
            <a:normAutofit/>
          </a:bodyPr>
          <a:lstStyle/>
          <a:p>
            <a:pPr marL="0" indent="0">
              <a:buNone/>
            </a:pPr>
            <a:r>
              <a:rPr lang="tr-TR" dirty="0"/>
              <a:t/>
            </a:r>
            <a:br>
              <a:rPr lang="tr-TR" dirty="0"/>
            </a:br>
            <a:r>
              <a:rPr lang="tr-TR" dirty="0"/>
              <a:t>       1) </a:t>
            </a:r>
            <a:r>
              <a:rPr lang="tr-TR" dirty="0" smtClean="0"/>
              <a:t>Emir Vermek, Yönlendirmek</a:t>
            </a:r>
            <a:r>
              <a:rPr lang="tr-TR" dirty="0"/>
              <a:t/>
            </a:r>
            <a:br>
              <a:rPr lang="tr-TR" dirty="0"/>
            </a:br>
            <a:r>
              <a:rPr lang="tr-TR" dirty="0"/>
              <a:t>			“Bir dahaki sefere gecikeceğini haber ver”</a:t>
            </a:r>
            <a:br>
              <a:rPr lang="tr-TR" dirty="0"/>
            </a:br>
            <a:r>
              <a:rPr lang="tr-TR" dirty="0"/>
              <a:t>			“Oyalanma, hemen sofraya gel”</a:t>
            </a:r>
            <a:br>
              <a:rPr lang="tr-TR" dirty="0"/>
            </a:br>
            <a:r>
              <a:rPr lang="tr-TR" dirty="0"/>
              <a:t>			“Biraz susar mısın?”</a:t>
            </a:r>
            <a:br>
              <a:rPr lang="tr-TR" dirty="0"/>
            </a:br>
            <a:r>
              <a:rPr lang="tr-TR" dirty="0"/>
              <a:t>		</a:t>
            </a:r>
            <a:br>
              <a:rPr lang="tr-TR" dirty="0"/>
            </a:br>
            <a:r>
              <a:rPr lang="tr-TR" dirty="0"/>
              <a:t>      2) Uyarmak, Tehdit etmek</a:t>
            </a:r>
            <a:br>
              <a:rPr lang="tr-TR" dirty="0"/>
            </a:br>
            <a:r>
              <a:rPr lang="tr-TR" dirty="0"/>
              <a:t>			“Şimdi seni ayağımın altına alacağım”</a:t>
            </a:r>
            <a:br>
              <a:rPr lang="tr-TR" dirty="0"/>
            </a:br>
            <a:r>
              <a:rPr lang="tr-TR" dirty="0"/>
              <a:t>			“Bir daha oraya gidersen bacaklarını kırarım”</a:t>
            </a:r>
            <a:br>
              <a:rPr lang="tr-TR" dirty="0"/>
            </a:br>
            <a:r>
              <a:rPr lang="tr-TR" dirty="0"/>
              <a:t>			“Adımlarını dikkatli at, </a:t>
            </a:r>
            <a:r>
              <a:rPr lang="tr-TR" dirty="0" smtClean="0"/>
              <a:t>karışmam”</a:t>
            </a:r>
            <a:endParaRPr lang="tr-TR" dirty="0"/>
          </a:p>
        </p:txBody>
      </p:sp>
    </p:spTree>
    <p:extLst>
      <p:ext uri="{BB962C8B-B14F-4D97-AF65-F5344CB8AC3E}">
        <p14:creationId xmlns="" xmlns:p14="http://schemas.microsoft.com/office/powerpoint/2010/main" val="2585927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23082"/>
            <a:ext cx="10515600" cy="5753881"/>
          </a:xfrm>
        </p:spPr>
        <p:txBody>
          <a:bodyPr>
            <a:normAutofit fontScale="92500" lnSpcReduction="10000"/>
          </a:bodyPr>
          <a:lstStyle/>
          <a:p>
            <a:pPr marL="0" indent="0">
              <a:buNone/>
            </a:pPr>
            <a:r>
              <a:rPr lang="tr-TR" dirty="0"/>
              <a:t/>
            </a:r>
            <a:br>
              <a:rPr lang="tr-TR" dirty="0"/>
            </a:br>
            <a:r>
              <a:rPr lang="tr-TR" dirty="0"/>
              <a:t>	</a:t>
            </a:r>
            <a:r>
              <a:rPr lang="tr-TR" dirty="0" smtClean="0"/>
              <a:t>3) </a:t>
            </a:r>
            <a:r>
              <a:rPr lang="tr-TR" dirty="0"/>
              <a:t>Öğüt vermek, Çözüm ve Öneri Getirmek</a:t>
            </a:r>
            <a:br>
              <a:rPr lang="tr-TR" dirty="0"/>
            </a:br>
            <a:r>
              <a:rPr lang="tr-TR" dirty="0"/>
              <a:t>			“Senin yerinde olsam bu kursu kaçırmazdım”</a:t>
            </a:r>
            <a:br>
              <a:rPr lang="tr-TR" dirty="0"/>
            </a:br>
            <a:r>
              <a:rPr lang="tr-TR" dirty="0"/>
              <a:t>			“Neden bu konuyu arkadaşınla konuşmuyorsun?”</a:t>
            </a:r>
            <a:br>
              <a:rPr lang="tr-TR" dirty="0"/>
            </a:br>
            <a:r>
              <a:rPr lang="tr-TR" dirty="0"/>
              <a:t>			“Bu adamdan kurtulsan iyi olur”</a:t>
            </a:r>
            <a:br>
              <a:rPr lang="tr-TR" dirty="0"/>
            </a:br>
            <a:r>
              <a:rPr lang="tr-TR" dirty="0"/>
              <a:t/>
            </a:r>
            <a:br>
              <a:rPr lang="tr-TR" dirty="0"/>
            </a:br>
            <a:r>
              <a:rPr lang="tr-TR" dirty="0"/>
              <a:t>	</a:t>
            </a:r>
            <a:r>
              <a:rPr lang="tr-TR" dirty="0" smtClean="0"/>
              <a:t>4) </a:t>
            </a:r>
            <a:r>
              <a:rPr lang="tr-TR" dirty="0"/>
              <a:t>Mantık Yoluyla İnandırmak</a:t>
            </a:r>
            <a:r>
              <a:rPr lang="tr-TR" dirty="0" smtClean="0"/>
              <a:t>, Tartışmak </a:t>
            </a:r>
            <a:r>
              <a:rPr lang="tr-TR" dirty="0"/>
              <a:t/>
            </a:r>
            <a:br>
              <a:rPr lang="tr-TR" dirty="0"/>
            </a:br>
            <a:r>
              <a:rPr lang="tr-TR" dirty="0"/>
              <a:t>			“Sorumlu bir yetişkin olman için bunları yapman gerekli”</a:t>
            </a:r>
            <a:br>
              <a:rPr lang="tr-TR" dirty="0"/>
            </a:br>
            <a:r>
              <a:rPr lang="tr-TR" dirty="0"/>
              <a:t>			“Bak, şu nedenle hatalısın”</a:t>
            </a:r>
            <a:br>
              <a:rPr lang="tr-TR" dirty="0"/>
            </a:br>
            <a:r>
              <a:rPr lang="tr-TR" dirty="0"/>
              <a:t>			“Evet ama, bunu yapman hiç de doğru olmaz”</a:t>
            </a:r>
            <a:br>
              <a:rPr lang="tr-TR" dirty="0"/>
            </a:br>
            <a:r>
              <a:rPr lang="tr-TR" dirty="0"/>
              <a:t/>
            </a:r>
            <a:br>
              <a:rPr lang="tr-TR" dirty="0"/>
            </a:br>
            <a:r>
              <a:rPr lang="tr-TR" dirty="0"/>
              <a:t> 	</a:t>
            </a:r>
            <a:r>
              <a:rPr lang="tr-TR" dirty="0" smtClean="0"/>
              <a:t>5) </a:t>
            </a:r>
            <a:r>
              <a:rPr lang="tr-TR" dirty="0"/>
              <a:t>Yargılamak, Eleştirmek, Suçlamak </a:t>
            </a:r>
            <a:br>
              <a:rPr lang="tr-TR" dirty="0"/>
            </a:br>
            <a:r>
              <a:rPr lang="tr-TR" dirty="0"/>
              <a:t>			“Bu yaptığını doğru buluyor musun?”</a:t>
            </a:r>
            <a:br>
              <a:rPr lang="tr-TR" dirty="0"/>
            </a:br>
            <a:r>
              <a:rPr lang="tr-TR" dirty="0"/>
              <a:t>			“Çok ayıp, sana hiç yakıştıramadım”</a:t>
            </a:r>
            <a:br>
              <a:rPr lang="tr-TR" dirty="0"/>
            </a:br>
            <a:r>
              <a:rPr lang="tr-TR" dirty="0"/>
              <a:t>			“Ne kadar üzüldüğümü görmüyor musun?”</a:t>
            </a:r>
            <a:br>
              <a:rPr lang="tr-TR" dirty="0"/>
            </a:br>
            <a:r>
              <a:rPr lang="tr-TR" dirty="0"/>
              <a:t>			“Ne biçim insansın, çocuğundan ne istedin?”</a:t>
            </a:r>
          </a:p>
        </p:txBody>
      </p:sp>
    </p:spTree>
    <p:extLst>
      <p:ext uri="{BB962C8B-B14F-4D97-AF65-F5344CB8AC3E}">
        <p14:creationId xmlns="" xmlns:p14="http://schemas.microsoft.com/office/powerpoint/2010/main" val="316143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34194" y="404314"/>
            <a:ext cx="5773784" cy="1325563"/>
          </a:xfrm>
        </p:spPr>
        <p:txBody>
          <a:bodyPr>
            <a:normAutofit/>
          </a:bodyPr>
          <a:lstStyle/>
          <a:p>
            <a:pPr algn="ctr"/>
            <a:r>
              <a:rPr lang="tr-TR" dirty="0">
                <a:latin typeface="Times New Roman" pitchFamily="18" charset="0"/>
                <a:cs typeface="Times New Roman" pitchFamily="18" charset="0"/>
              </a:rPr>
              <a:t>          İLETİŞİM DİLİ</a:t>
            </a:r>
            <a:endParaRPr lang="da-DK"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r>
              <a:rPr lang="da-DK" dirty="0"/>
              <a:t>Benlik saygısını zedelemeyen </a:t>
            </a:r>
            <a:r>
              <a:rPr lang="da-DK" dirty="0" smtClean="0"/>
              <a:t>Dil:</a:t>
            </a:r>
            <a:r>
              <a:rPr lang="tr-TR" dirty="0" smtClean="0"/>
              <a:t> </a:t>
            </a:r>
            <a:r>
              <a:rPr lang="da-DK" b="1" i="1" dirty="0" smtClean="0">
                <a:latin typeface="Bookman Old Style" pitchFamily="18" charset="0"/>
              </a:rPr>
              <a:t>BEN </a:t>
            </a:r>
            <a:r>
              <a:rPr lang="da-DK" b="1" i="1" dirty="0">
                <a:latin typeface="Bookman Old Style" pitchFamily="18" charset="0"/>
              </a:rPr>
              <a:t>DİLİ</a:t>
            </a:r>
            <a:endParaRPr lang="tr-TR" b="1" i="1" dirty="0">
              <a:latin typeface="Bookman Old Style" pitchFamily="18" charset="0"/>
            </a:endParaRPr>
          </a:p>
        </p:txBody>
      </p:sp>
      <p:pic>
        <p:nvPicPr>
          <p:cNvPr id="4" name="Resim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965278" y="2686270"/>
            <a:ext cx="7629098" cy="3677882"/>
          </a:xfrm>
          <a:prstGeom prst="rect">
            <a:avLst/>
          </a:prstGeom>
        </p:spPr>
      </p:pic>
      <p:sp>
        <p:nvSpPr>
          <p:cNvPr id="5" name="4 Metin kutusu"/>
          <p:cNvSpPr txBox="1"/>
          <p:nvPr/>
        </p:nvSpPr>
        <p:spPr>
          <a:xfrm>
            <a:off x="5120640" y="6426926"/>
            <a:ext cx="1031051" cy="369332"/>
          </a:xfrm>
          <a:prstGeom prst="rect">
            <a:avLst/>
          </a:prstGeom>
          <a:noFill/>
        </p:spPr>
        <p:txBody>
          <a:bodyPr wrap="none" rtlCol="0">
            <a:spAutoFit/>
          </a:bodyPr>
          <a:lstStyle/>
          <a:p>
            <a:r>
              <a:rPr lang="tr-TR" dirty="0" smtClean="0">
                <a:latin typeface="Times New Roman" pitchFamily="18" charset="0"/>
                <a:cs typeface="Times New Roman" pitchFamily="18" charset="0"/>
              </a:rPr>
              <a:t>6. Görsel</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3065851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Sen Dili                                         Ben Dili</a:t>
            </a:r>
          </a:p>
        </p:txBody>
      </p:sp>
      <p:sp>
        <p:nvSpPr>
          <p:cNvPr id="3" name="İçerik Yer Tutucusu 2"/>
          <p:cNvSpPr>
            <a:spLocks noGrp="1"/>
          </p:cNvSpPr>
          <p:nvPr>
            <p:ph sz="half" idx="1"/>
          </p:nvPr>
        </p:nvSpPr>
        <p:spPr/>
        <p:txBody>
          <a:bodyPr>
            <a:normAutofit/>
          </a:bodyPr>
          <a:lstStyle/>
          <a:p>
            <a:r>
              <a:rPr lang="tr-TR" dirty="0"/>
              <a:t>Yanlış düşünüyorsun.</a:t>
            </a:r>
          </a:p>
          <a:p>
            <a:endParaRPr lang="tr-TR" dirty="0"/>
          </a:p>
          <a:p>
            <a:r>
              <a:rPr lang="tr-TR" dirty="0"/>
              <a:t>Bu hareketlerin beni rahatsız ediyor.</a:t>
            </a:r>
          </a:p>
          <a:p>
            <a:endParaRPr lang="tr-TR" dirty="0"/>
          </a:p>
          <a:p>
            <a:r>
              <a:rPr lang="tr-TR" dirty="0"/>
              <a:t>Sen benim kalbimi kırdın.</a:t>
            </a:r>
          </a:p>
        </p:txBody>
      </p:sp>
      <p:sp>
        <p:nvSpPr>
          <p:cNvPr id="4" name="İçerik Yer Tutucusu 3"/>
          <p:cNvSpPr>
            <a:spLocks noGrp="1"/>
          </p:cNvSpPr>
          <p:nvPr>
            <p:ph sz="half" idx="2"/>
          </p:nvPr>
        </p:nvSpPr>
        <p:spPr/>
        <p:txBody>
          <a:bodyPr>
            <a:normAutofit/>
          </a:bodyPr>
          <a:lstStyle/>
          <a:p>
            <a:r>
              <a:rPr lang="tr-TR" dirty="0"/>
              <a:t>Bu, senin düşüncen ben farklı düşünüyorum</a:t>
            </a:r>
          </a:p>
          <a:p>
            <a:r>
              <a:rPr lang="tr-TR" dirty="0"/>
              <a:t>Bu hareketlerinden rahatsız oluyorum.</a:t>
            </a:r>
          </a:p>
          <a:p>
            <a:endParaRPr lang="tr-TR" dirty="0"/>
          </a:p>
          <a:p>
            <a:r>
              <a:rPr lang="tr-TR" dirty="0"/>
              <a:t>Bu sözlerine kalbim kırıldı.</a:t>
            </a:r>
          </a:p>
        </p:txBody>
      </p:sp>
    </p:spTree>
    <p:extLst>
      <p:ext uri="{BB962C8B-B14F-4D97-AF65-F5344CB8AC3E}">
        <p14:creationId xmlns="" xmlns:p14="http://schemas.microsoft.com/office/powerpoint/2010/main" val="563238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39056"/>
          </a:xfrm>
        </p:spPr>
        <p:txBody>
          <a:bodyPr>
            <a:normAutofit/>
          </a:bodyPr>
          <a:lstStyle/>
          <a:p>
            <a:pPr algn="ctr"/>
            <a:r>
              <a:rPr lang="tr-TR" sz="2600" b="1" dirty="0">
                <a:latin typeface="Times New Roman" pitchFamily="18" charset="0"/>
                <a:cs typeface="Times New Roman" pitchFamily="18" charset="0"/>
              </a:rPr>
              <a:t>KAYNAKÇA</a:t>
            </a:r>
          </a:p>
        </p:txBody>
      </p:sp>
      <p:sp>
        <p:nvSpPr>
          <p:cNvPr id="3" name="İçerik Yer Tutucusu 2"/>
          <p:cNvSpPr>
            <a:spLocks noGrp="1"/>
          </p:cNvSpPr>
          <p:nvPr>
            <p:ph idx="1"/>
          </p:nvPr>
        </p:nvSpPr>
        <p:spPr>
          <a:xfrm>
            <a:off x="466928" y="1043796"/>
            <a:ext cx="10886872" cy="5133167"/>
          </a:xfrm>
        </p:spPr>
        <p:txBody>
          <a:bodyPr>
            <a:normAutofit fontScale="47500" lnSpcReduction="20000"/>
          </a:bodyPr>
          <a:lstStyle/>
          <a:p>
            <a:pPr algn="just"/>
            <a:r>
              <a:rPr lang="tr-TR" dirty="0" smtClean="0">
                <a:latin typeface="Times New Roman" pitchFamily="18" charset="0"/>
                <a:cs typeface="Times New Roman" pitchFamily="18" charset="0"/>
              </a:rPr>
              <a:t>Aydemir, M</a:t>
            </a: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2018). Etkili İletişimde Sandviç Tekniği. </a:t>
            </a:r>
            <a:r>
              <a:rPr lang="tr-TR" dirty="0" smtClean="0">
                <a:latin typeface="Times New Roman" pitchFamily="18" charset="0"/>
                <a:cs typeface="Times New Roman" pitchFamily="18" charset="0"/>
                <a:hlinkClick r:id="rId3"/>
              </a:rPr>
              <a:t>https://www.terapidanismanlik.com/etkili-iletisimde-sandvic-teknigi/</a:t>
            </a:r>
            <a:r>
              <a:rPr lang="tr-TR" dirty="0" smtClean="0">
                <a:latin typeface="Times New Roman" pitchFamily="18" charset="0"/>
                <a:cs typeface="Times New Roman" pitchFamily="18" charset="0"/>
              </a:rPr>
              <a:t> adresinden 05.10.2021 tarihinde alınmıştır. </a:t>
            </a:r>
          </a:p>
          <a:p>
            <a:pPr algn="just"/>
            <a:r>
              <a:rPr lang="tr-TR" dirty="0" err="1" smtClean="0">
                <a:latin typeface="Times New Roman" pitchFamily="18" charset="0"/>
                <a:cs typeface="Times New Roman" pitchFamily="18" charset="0"/>
              </a:rPr>
              <a:t>Bolat</a:t>
            </a:r>
            <a:r>
              <a:rPr lang="tr-TR" dirty="0" smtClean="0">
                <a:latin typeface="Times New Roman" pitchFamily="18" charset="0"/>
                <a:cs typeface="Times New Roman" pitchFamily="18" charset="0"/>
              </a:rPr>
              <a:t>, Ö. (</a:t>
            </a:r>
            <a:r>
              <a:rPr lang="tr-TR" dirty="0" smtClean="0">
                <a:latin typeface="Times New Roman" pitchFamily="18" charset="0"/>
                <a:cs typeface="Times New Roman" pitchFamily="18" charset="0"/>
              </a:rPr>
              <a:t>2011). </a:t>
            </a:r>
            <a:r>
              <a:rPr lang="de-DE" dirty="0" smtClean="0">
                <a:latin typeface="Times New Roman" pitchFamily="18" charset="0"/>
                <a:cs typeface="Times New Roman" pitchFamily="18" charset="0"/>
              </a:rPr>
              <a:t>Size Bir </a:t>
            </a:r>
            <a:r>
              <a:rPr lang="de-DE" dirty="0" err="1" smtClean="0">
                <a:latin typeface="Times New Roman" pitchFamily="18" charset="0"/>
                <a:cs typeface="Times New Roman" pitchFamily="18" charset="0"/>
              </a:rPr>
              <a:t>Nasihat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Çocuklara</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Nasihat</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Vermeyin</a:t>
            </a:r>
            <a:r>
              <a:rPr lang="de-DE"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hlinkClick r:id="rId4"/>
              </a:rPr>
              <a:t>https://www.hurriyet.com.tr/size-bir-nasihat-cocuklara-nasihat-vermeyin-18796147 adresinden 05.10.2021</a:t>
            </a:r>
            <a:r>
              <a:rPr lang="tr-TR" dirty="0" smtClean="0">
                <a:latin typeface="Times New Roman" pitchFamily="18" charset="0"/>
                <a:cs typeface="Times New Roman" pitchFamily="18" charset="0"/>
              </a:rPr>
              <a:t> tarihinde alınmıştır.  </a:t>
            </a:r>
          </a:p>
          <a:p>
            <a:pPr algn="just"/>
            <a:r>
              <a:rPr lang="tr-TR" dirty="0" smtClean="0">
                <a:latin typeface="Times New Roman" pitchFamily="18" charset="0"/>
                <a:cs typeface="Times New Roman" pitchFamily="18" charset="0"/>
              </a:rPr>
              <a:t>İstanbul Üniversitesi Açık Öğretim Fakültesi Yayınları. Çocukla İletişim. </a:t>
            </a:r>
            <a:r>
              <a:rPr lang="tr-TR" dirty="0" smtClean="0">
                <a:latin typeface="Times New Roman" pitchFamily="18" charset="0"/>
                <a:cs typeface="Times New Roman" pitchFamily="18" charset="0"/>
                <a:hlinkClick r:id="rId5"/>
              </a:rPr>
              <a:t>https://cdn-acikogretim.istanbul.edu.tr/auzefcontent/21_22_Guz/cocukla_iletisim/7/index.html adresinden 05.10.2021</a:t>
            </a:r>
            <a:r>
              <a:rPr lang="tr-TR" dirty="0" smtClean="0">
                <a:latin typeface="Times New Roman" pitchFamily="18" charset="0"/>
                <a:cs typeface="Times New Roman" pitchFamily="18" charset="0"/>
              </a:rPr>
              <a:t> tarihinde alınmıştır.</a:t>
            </a:r>
          </a:p>
          <a:p>
            <a:pPr algn="just"/>
            <a:r>
              <a:rPr lang="tr-TR" dirty="0" err="1" smtClean="0">
                <a:latin typeface="Times New Roman" pitchFamily="18" charset="0"/>
                <a:cs typeface="Times New Roman" pitchFamily="18" charset="0"/>
              </a:rPr>
              <a:t>Melanlıoğlu</a:t>
            </a:r>
            <a:r>
              <a:rPr lang="tr-TR" dirty="0" smtClean="0">
                <a:latin typeface="Times New Roman" pitchFamily="18" charset="0"/>
                <a:cs typeface="Times New Roman" pitchFamily="18" charset="0"/>
              </a:rPr>
              <a:t>, D. (2012). Dinleme becerisinin geliştirilmesinde ailenin rolü. </a:t>
            </a:r>
            <a:r>
              <a:rPr lang="tr-TR" i="1" dirty="0" smtClean="0">
                <a:latin typeface="Times New Roman" pitchFamily="18" charset="0"/>
                <a:cs typeface="Times New Roman" pitchFamily="18" charset="0"/>
              </a:rPr>
              <a:t>Sosyal Politika Çalışmaları Dergisi</a:t>
            </a:r>
            <a:r>
              <a:rPr lang="tr-TR" dirty="0" smtClean="0">
                <a:latin typeface="Times New Roman" pitchFamily="18" charset="0"/>
                <a:cs typeface="Times New Roman" pitchFamily="18" charset="0"/>
              </a:rPr>
              <a:t>, </a:t>
            </a:r>
            <a:r>
              <a:rPr lang="tr-TR" i="1" dirty="0" smtClean="0">
                <a:latin typeface="Times New Roman" pitchFamily="18" charset="0"/>
                <a:cs typeface="Times New Roman" pitchFamily="18" charset="0"/>
              </a:rPr>
              <a:t>7</a:t>
            </a:r>
            <a:r>
              <a:rPr lang="tr-TR" dirty="0" smtClean="0">
                <a:latin typeface="Times New Roman" pitchFamily="18" charset="0"/>
                <a:cs typeface="Times New Roman" pitchFamily="18" charset="0"/>
              </a:rPr>
              <a:t>(29), 65-77.</a:t>
            </a:r>
          </a:p>
          <a:p>
            <a:pPr algn="just"/>
            <a:r>
              <a:rPr lang="tr-TR" dirty="0" err="1" smtClean="0">
                <a:latin typeface="Times New Roman" pitchFamily="18" charset="0"/>
                <a:cs typeface="Times New Roman" pitchFamily="18" charset="0"/>
              </a:rPr>
              <a:t>Okuş</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Tezel</a:t>
            </a: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O. (</a:t>
            </a:r>
            <a:r>
              <a:rPr lang="tr-TR" dirty="0" smtClean="0">
                <a:latin typeface="Times New Roman" pitchFamily="18" charset="0"/>
                <a:cs typeface="Times New Roman" pitchFamily="18" charset="0"/>
              </a:rPr>
              <a:t>2013).  İletişimde Empati- </a:t>
            </a:r>
            <a:r>
              <a:rPr lang="tr-TR" dirty="0" err="1" smtClean="0">
                <a:latin typeface="Times New Roman" pitchFamily="18" charset="0"/>
                <a:cs typeface="Times New Roman" pitchFamily="18" charset="0"/>
              </a:rPr>
              <a:t>Empatik</a:t>
            </a:r>
            <a:r>
              <a:rPr lang="tr-TR" dirty="0" smtClean="0">
                <a:latin typeface="Times New Roman" pitchFamily="18" charset="0"/>
                <a:cs typeface="Times New Roman" pitchFamily="18" charset="0"/>
              </a:rPr>
              <a:t> İletişim. </a:t>
            </a:r>
            <a:r>
              <a:rPr lang="tr-TR" dirty="0" smtClean="0">
                <a:latin typeface="Times New Roman" pitchFamily="18" charset="0"/>
                <a:cs typeface="Times New Roman" pitchFamily="18" charset="0"/>
                <a:hlinkClick r:id="rId6"/>
              </a:rPr>
              <a:t>https://www.tavsiyeediyorum.com/makale_11962.htm</a:t>
            </a:r>
            <a:r>
              <a:rPr lang="tr-TR" dirty="0" smtClean="0">
                <a:latin typeface="Times New Roman" pitchFamily="18" charset="0"/>
                <a:cs typeface="Times New Roman" pitchFamily="18" charset="0"/>
              </a:rPr>
              <a:t> adresinden  05.10.2021 tarihinde alınmıştır. </a:t>
            </a:r>
          </a:p>
          <a:p>
            <a:pPr algn="just"/>
            <a:r>
              <a:rPr lang="tr-TR" dirty="0" smtClean="0">
                <a:latin typeface="Times New Roman" pitchFamily="18" charset="0"/>
                <a:cs typeface="Times New Roman" pitchFamily="18" charset="0"/>
              </a:rPr>
              <a:t>Tarhan, N.(2019). Son Sığınak Aile. </a:t>
            </a:r>
            <a:r>
              <a:rPr lang="tr-TR" dirty="0" smtClean="0">
                <a:latin typeface="Times New Roman" pitchFamily="18" charset="0"/>
                <a:cs typeface="Times New Roman" pitchFamily="18" charset="0"/>
                <a:hlinkClick r:id="rId7"/>
              </a:rPr>
              <a:t>https://www.e-psikiyatri.com/cocuga-emir-vermek-yerine-secenek-sunun</a:t>
            </a:r>
            <a:r>
              <a:rPr lang="tr-TR" dirty="0" smtClean="0">
                <a:latin typeface="Times New Roman" pitchFamily="18" charset="0"/>
                <a:cs typeface="Times New Roman" pitchFamily="18" charset="0"/>
              </a:rPr>
              <a:t> adresinden 05.10.2021 tarihinde alınmıştır.</a:t>
            </a:r>
          </a:p>
          <a:p>
            <a:pPr algn="just"/>
            <a:r>
              <a:rPr lang="tr-TR" dirty="0" smtClean="0">
                <a:latin typeface="Times New Roman" pitchFamily="18" charset="0"/>
                <a:cs typeface="Times New Roman" pitchFamily="18" charset="0"/>
              </a:rPr>
              <a:t>Yaşar, M. (2018). Anne–baba ve Çocuklar Arasında İletişim.</a:t>
            </a:r>
          </a:p>
          <a:p>
            <a:pPr algn="just"/>
            <a:r>
              <a:rPr lang="tr-TR" dirty="0" smtClean="0">
                <a:latin typeface="Times New Roman" pitchFamily="18" charset="0"/>
                <a:cs typeface="Times New Roman" pitchFamily="18" charset="0"/>
              </a:rPr>
              <a:t>1.  Video </a:t>
            </a:r>
            <a:r>
              <a:rPr lang="tr-TR" dirty="0" smtClean="0">
                <a:latin typeface="Times New Roman" pitchFamily="18" charset="0"/>
                <a:cs typeface="Times New Roman" pitchFamily="18" charset="0"/>
                <a:hlinkClick r:id="rId8"/>
              </a:rPr>
              <a:t>https://www.youtube.com/watch?v=0U1AB2nhFvA</a:t>
            </a:r>
            <a:r>
              <a:rPr lang="tr-TR" dirty="0" smtClean="0">
                <a:latin typeface="Times New Roman" pitchFamily="18" charset="0"/>
                <a:cs typeface="Times New Roman" pitchFamily="18" charset="0"/>
              </a:rPr>
              <a:t> adresinden 04.10.2021 tarihinde alınmıştır.</a:t>
            </a:r>
          </a:p>
          <a:p>
            <a:pPr algn="just"/>
            <a:r>
              <a:rPr lang="tr-TR" dirty="0" smtClean="0">
                <a:latin typeface="Times New Roman" pitchFamily="18" charset="0"/>
                <a:cs typeface="Times New Roman" pitchFamily="18" charset="0"/>
              </a:rPr>
              <a:t>2. Video </a:t>
            </a:r>
            <a:r>
              <a:rPr lang="tr-TR" dirty="0" smtClean="0">
                <a:latin typeface="Times New Roman" pitchFamily="18" charset="0"/>
                <a:cs typeface="Times New Roman" pitchFamily="18" charset="0"/>
                <a:hlinkClick r:id="rId9"/>
              </a:rPr>
              <a:t>https://www.youtube.com/watch?v=l2bSeq7gmUQ</a:t>
            </a:r>
            <a:r>
              <a:rPr lang="tr-TR" dirty="0" smtClean="0">
                <a:latin typeface="Times New Roman" pitchFamily="18" charset="0"/>
                <a:cs typeface="Times New Roman" pitchFamily="18" charset="0"/>
              </a:rPr>
              <a:t> adresinden 04.10.2021 tarihinde alınmıştır.</a:t>
            </a:r>
          </a:p>
          <a:p>
            <a:pPr algn="just"/>
            <a:r>
              <a:rPr lang="tr-TR" dirty="0" smtClean="0">
                <a:latin typeface="Times New Roman" pitchFamily="18" charset="0"/>
                <a:cs typeface="Times New Roman" pitchFamily="18" charset="0"/>
              </a:rPr>
              <a:t>1.  Görsel  </a:t>
            </a:r>
            <a:r>
              <a:rPr lang="tr-TR" dirty="0" smtClean="0">
                <a:latin typeface="Times New Roman" pitchFamily="18" charset="0"/>
                <a:cs typeface="Times New Roman" pitchFamily="18" charset="0"/>
                <a:hlinkClick r:id="rId10"/>
              </a:rPr>
              <a:t>https://www.yasemingulgor.com.tr/2017/01/03/ailece-ici-iletisim/</a:t>
            </a:r>
            <a:r>
              <a:rPr lang="tr-TR" dirty="0" smtClean="0">
                <a:latin typeface="Times New Roman" pitchFamily="18" charset="0"/>
                <a:cs typeface="Times New Roman" pitchFamily="18" charset="0"/>
              </a:rPr>
              <a:t> adresinden 04.10.2021 tarihinde alınmıştır. </a:t>
            </a:r>
          </a:p>
          <a:p>
            <a:pPr algn="just"/>
            <a:r>
              <a:rPr lang="tr-TR" dirty="0" smtClean="0">
                <a:latin typeface="Times New Roman" pitchFamily="18" charset="0"/>
                <a:cs typeface="Times New Roman" pitchFamily="18" charset="0"/>
              </a:rPr>
              <a:t>3.  Görsel  </a:t>
            </a:r>
            <a:r>
              <a:rPr lang="tr-TR" dirty="0" smtClean="0">
                <a:latin typeface="Times New Roman" pitchFamily="18" charset="0"/>
                <a:cs typeface="Times New Roman" pitchFamily="18" charset="0"/>
                <a:hlinkClick r:id="rId11"/>
              </a:rPr>
              <a:t>https://www.kariyer.net/kariyer-rehberi/elestirilmek-her-zaman-kotu-olmayabilir/</a:t>
            </a:r>
            <a:r>
              <a:rPr lang="tr-TR" dirty="0" smtClean="0">
                <a:latin typeface="Times New Roman" pitchFamily="18" charset="0"/>
                <a:cs typeface="Times New Roman" pitchFamily="18" charset="0"/>
              </a:rPr>
              <a:t> adresinden 05.10.2021 tarihinde alınmıştır. </a:t>
            </a:r>
          </a:p>
          <a:p>
            <a:pPr algn="just"/>
            <a:r>
              <a:rPr lang="tr-TR" dirty="0" smtClean="0">
                <a:latin typeface="Times New Roman" pitchFamily="18" charset="0"/>
                <a:cs typeface="Times New Roman" pitchFamily="18" charset="0"/>
              </a:rPr>
              <a:t>4. Görsel </a:t>
            </a:r>
            <a:r>
              <a:rPr lang="tr-TR" dirty="0" smtClean="0">
                <a:latin typeface="Times New Roman" pitchFamily="18" charset="0"/>
                <a:cs typeface="Times New Roman" pitchFamily="18" charset="0"/>
                <a:hlinkClick r:id="rId12"/>
              </a:rPr>
              <a:t>http://www.</a:t>
            </a:r>
            <a:r>
              <a:rPr lang="tr-TR" dirty="0" err="1" smtClean="0">
                <a:latin typeface="Times New Roman" pitchFamily="18" charset="0"/>
                <a:cs typeface="Times New Roman" pitchFamily="18" charset="0"/>
                <a:hlinkClick r:id="rId12"/>
              </a:rPr>
              <a:t>terapienstitusu</a:t>
            </a:r>
            <a:r>
              <a:rPr lang="tr-TR" dirty="0" smtClean="0">
                <a:latin typeface="Times New Roman" pitchFamily="18" charset="0"/>
                <a:cs typeface="Times New Roman" pitchFamily="18" charset="0"/>
                <a:hlinkClick r:id="rId12"/>
              </a:rPr>
              <a:t>.com.tr/tr/</a:t>
            </a:r>
            <a:r>
              <a:rPr lang="tr-TR" dirty="0" err="1" smtClean="0">
                <a:latin typeface="Times New Roman" pitchFamily="18" charset="0"/>
                <a:cs typeface="Times New Roman" pitchFamily="18" charset="0"/>
                <a:hlinkClick r:id="rId12"/>
              </a:rPr>
              <a:t>yazilar</a:t>
            </a:r>
            <a:r>
              <a:rPr lang="tr-TR" dirty="0" smtClean="0">
                <a:latin typeface="Times New Roman" pitchFamily="18" charset="0"/>
                <a:cs typeface="Times New Roman" pitchFamily="18" charset="0"/>
                <a:hlinkClick r:id="rId12"/>
              </a:rPr>
              <a:t>/116/</a:t>
            </a:r>
            <a:r>
              <a:rPr lang="tr-TR" dirty="0" err="1" smtClean="0">
                <a:latin typeface="Times New Roman" pitchFamily="18" charset="0"/>
                <a:cs typeface="Times New Roman" pitchFamily="18" charset="0"/>
                <a:hlinkClick r:id="rId12"/>
              </a:rPr>
              <a:t>goz</a:t>
            </a:r>
            <a:r>
              <a:rPr lang="tr-TR" dirty="0" smtClean="0">
                <a:latin typeface="Times New Roman" pitchFamily="18" charset="0"/>
                <a:cs typeface="Times New Roman" pitchFamily="18" charset="0"/>
                <a:hlinkClick r:id="rId12"/>
              </a:rPr>
              <a:t>-</a:t>
            </a:r>
            <a:r>
              <a:rPr lang="tr-TR" dirty="0" err="1" smtClean="0">
                <a:latin typeface="Times New Roman" pitchFamily="18" charset="0"/>
                <a:cs typeface="Times New Roman" pitchFamily="18" charset="0"/>
                <a:hlinkClick r:id="rId12"/>
              </a:rPr>
              <a:t>temasi</a:t>
            </a:r>
            <a:r>
              <a:rPr lang="tr-TR" dirty="0" smtClean="0">
                <a:latin typeface="Times New Roman" pitchFamily="18" charset="0"/>
                <a:cs typeface="Times New Roman" pitchFamily="18" charset="0"/>
                <a:hlinkClick r:id="rId12"/>
              </a:rPr>
              <a:t>-kurmak-neden-</a:t>
            </a:r>
            <a:r>
              <a:rPr lang="tr-TR" dirty="0" err="1" smtClean="0">
                <a:latin typeface="Times New Roman" pitchFamily="18" charset="0"/>
                <a:cs typeface="Times New Roman" pitchFamily="18" charset="0"/>
                <a:hlinkClick r:id="rId12"/>
              </a:rPr>
              <a:t>onemlidir</a:t>
            </a:r>
            <a:r>
              <a:rPr lang="tr-TR" dirty="0" smtClean="0">
                <a:latin typeface="Times New Roman" pitchFamily="18" charset="0"/>
                <a:cs typeface="Times New Roman" pitchFamily="18" charset="0"/>
                <a:hlinkClick r:id="rId12"/>
              </a:rPr>
              <a:t>.html</a:t>
            </a:r>
            <a:r>
              <a:rPr lang="tr-TR" dirty="0" smtClean="0">
                <a:latin typeface="Times New Roman" pitchFamily="18" charset="0"/>
                <a:cs typeface="Times New Roman" pitchFamily="18" charset="0"/>
              </a:rPr>
              <a:t> adresinden 05.10.2021 tarihinde alınmıştır.</a:t>
            </a:r>
          </a:p>
          <a:p>
            <a:pPr algn="just"/>
            <a:r>
              <a:rPr lang="tr-TR" dirty="0" smtClean="0">
                <a:latin typeface="Times New Roman" pitchFamily="18" charset="0"/>
                <a:cs typeface="Times New Roman" pitchFamily="18" charset="0"/>
              </a:rPr>
              <a:t>5. Görsel </a:t>
            </a:r>
            <a:r>
              <a:rPr lang="tr-TR" dirty="0" smtClean="0">
                <a:latin typeface="Times New Roman" pitchFamily="18" charset="0"/>
                <a:cs typeface="Times New Roman" pitchFamily="18" charset="0"/>
                <a:hlinkClick r:id="rId13"/>
              </a:rPr>
              <a:t>https://www.sanalsantiye.com/iletisimin-engelleri/</a:t>
            </a:r>
            <a:r>
              <a:rPr lang="tr-TR" dirty="0" smtClean="0">
                <a:latin typeface="Times New Roman" pitchFamily="18" charset="0"/>
                <a:cs typeface="Times New Roman" pitchFamily="18" charset="0"/>
              </a:rPr>
              <a:t> adresinden 05.10.2021 tarihinde alınmıştır.</a:t>
            </a:r>
          </a:p>
          <a:p>
            <a:pPr algn="just"/>
            <a:r>
              <a:rPr lang="tr-TR" dirty="0" smtClean="0">
                <a:latin typeface="Times New Roman" pitchFamily="18" charset="0"/>
                <a:cs typeface="Times New Roman" pitchFamily="18" charset="0"/>
              </a:rPr>
              <a:t>6. Görsel </a:t>
            </a:r>
            <a:r>
              <a:rPr lang="tr-TR" dirty="0" smtClean="0">
                <a:latin typeface="Times New Roman" pitchFamily="18" charset="0"/>
                <a:cs typeface="Times New Roman" pitchFamily="18" charset="0"/>
                <a:hlinkClick r:id="rId14"/>
              </a:rPr>
              <a:t>https://salihliram.meb.k12.tr/icerikler/ben-dili-ve-sen-dili-nedir_8550270.html</a:t>
            </a:r>
            <a:r>
              <a:rPr lang="tr-TR" dirty="0" smtClean="0">
                <a:latin typeface="Times New Roman" pitchFamily="18" charset="0"/>
                <a:cs typeface="Times New Roman" pitchFamily="18" charset="0"/>
              </a:rPr>
              <a:t> adresinden 05.10.2021 tarihinde alınmıştır. </a:t>
            </a:r>
          </a:p>
          <a:p>
            <a:pPr algn="just"/>
            <a:r>
              <a:rPr lang="tr-TR" dirty="0" smtClean="0">
                <a:latin typeface="Times New Roman" pitchFamily="18" charset="0"/>
                <a:cs typeface="Times New Roman" pitchFamily="18" charset="0"/>
              </a:rPr>
              <a:t>7. Görsel </a:t>
            </a:r>
            <a:r>
              <a:rPr lang="tr-TR" dirty="0" smtClean="0">
                <a:latin typeface="Times New Roman" pitchFamily="18" charset="0"/>
                <a:cs typeface="Times New Roman" pitchFamily="18" charset="0"/>
                <a:hlinkClick r:id="rId15"/>
              </a:rPr>
              <a:t>https://www.okulhaberleri.net/haberler/ordu/korgan/ilkokullar/106 adresinden 05.10.2021</a:t>
            </a:r>
            <a:r>
              <a:rPr lang="tr-TR" dirty="0" smtClean="0">
                <a:latin typeface="Times New Roman" pitchFamily="18" charset="0"/>
                <a:cs typeface="Times New Roman" pitchFamily="18" charset="0"/>
              </a:rPr>
              <a:t> tarihinde alınmıştır. </a:t>
            </a:r>
            <a:endParaRPr lang="tr-TR" dirty="0" smtClean="0">
              <a:latin typeface="Times New Roman" pitchFamily="18" charset="0"/>
              <a:cs typeface="Times New Roman" pitchFamily="18" charset="0"/>
              <a:hlinkClick r:id="rId8"/>
            </a:endParaRPr>
          </a:p>
        </p:txBody>
      </p:sp>
    </p:spTree>
    <p:extLst>
      <p:ext uri="{BB962C8B-B14F-4D97-AF65-F5344CB8AC3E}">
        <p14:creationId xmlns="" xmlns:p14="http://schemas.microsoft.com/office/powerpoint/2010/main" val="4265895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İletişim Nedir?</a:t>
            </a:r>
            <a:endParaRPr lang="tr-TR" dirty="0"/>
          </a:p>
        </p:txBody>
      </p:sp>
      <p:sp>
        <p:nvSpPr>
          <p:cNvPr id="4" name="3 Metin kutusu"/>
          <p:cNvSpPr txBox="1"/>
          <p:nvPr/>
        </p:nvSpPr>
        <p:spPr>
          <a:xfrm>
            <a:off x="897147" y="2009955"/>
            <a:ext cx="9687464" cy="2123658"/>
          </a:xfrm>
          <a:prstGeom prst="rect">
            <a:avLst/>
          </a:prstGeom>
          <a:noFill/>
        </p:spPr>
        <p:txBody>
          <a:bodyPr wrap="square" rtlCol="0">
            <a:spAutoFit/>
          </a:bodyPr>
          <a:lstStyle/>
          <a:p>
            <a:pPr algn="just"/>
            <a:r>
              <a:rPr lang="tr-TR" sz="2200" dirty="0" smtClean="0">
                <a:latin typeface="Times New Roman" pitchFamily="18" charset="0"/>
                <a:cs typeface="Times New Roman" pitchFamily="18" charset="0"/>
              </a:rPr>
              <a:t>    İletişim bir kilit diyebiliriz. Peki nasıl?</a:t>
            </a:r>
          </a:p>
          <a:p>
            <a:pPr algn="just"/>
            <a:r>
              <a:rPr lang="tr-TR" sz="2200" dirty="0" smtClean="0">
                <a:latin typeface="Times New Roman" pitchFamily="18" charset="0"/>
                <a:cs typeface="Times New Roman" pitchFamily="18" charset="0"/>
              </a:rPr>
              <a:t>    Bir ev düşünelim. Evin kapısı var. Evden çıkmak için ya da içeri girmek için kilide ihtiyaç var. İletişim bu noktada bir kilit. Bizim sosyalleşmemiz için, içimizdeki beni ortaya çıkarabilmemiz için gereklidir. Dinlemek, anlamak, karşımızdakini kabul etmek ve empati olmadan iletişim çok ama çok eksik kalmaktadır. </a:t>
            </a:r>
          </a:p>
        </p:txBody>
      </p:sp>
    </p:spTree>
    <p:extLst>
      <p:ext uri="{BB962C8B-B14F-4D97-AF65-F5344CB8AC3E}">
        <p14:creationId xmlns="" xmlns:p14="http://schemas.microsoft.com/office/powerpoint/2010/main" val="3982971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3475" y="336430"/>
            <a:ext cx="4337650" cy="577969"/>
          </a:xfrm>
        </p:spPr>
        <p:txBody>
          <a:bodyPr>
            <a:normAutofit fontScale="90000"/>
          </a:bodyPr>
          <a:lstStyle/>
          <a:p>
            <a:r>
              <a:rPr lang="tr-TR" sz="3600" dirty="0" smtClean="0">
                <a:latin typeface="Times New Roman" pitchFamily="18" charset="0"/>
                <a:cs typeface="Times New Roman" pitchFamily="18" charset="0"/>
              </a:rPr>
              <a:t>Etkili İletişim Becerileri</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260231" y="1040619"/>
            <a:ext cx="6968705" cy="5170399"/>
          </a:xfrm>
        </p:spPr>
        <p:txBody>
          <a:bodyPr>
            <a:normAutofit/>
          </a:bodyPr>
          <a:lstStyle/>
          <a:p>
            <a:pPr algn="just">
              <a:buNone/>
            </a:pPr>
            <a:r>
              <a:rPr lang="tr-TR" sz="2200" dirty="0" smtClean="0">
                <a:latin typeface="Times New Roman" pitchFamily="18" charset="0"/>
                <a:cs typeface="Times New Roman" pitchFamily="18" charset="0"/>
              </a:rPr>
              <a:t>	1. Kendini tanımak. Kişi </a:t>
            </a:r>
            <a:r>
              <a:rPr lang="tr-TR" sz="2200" dirty="0">
                <a:latin typeface="Times New Roman" pitchFamily="18" charset="0"/>
                <a:cs typeface="Times New Roman" pitchFamily="18" charset="0"/>
              </a:rPr>
              <a:t>kendi motivasyon faktörlerini,potansiyelini </a:t>
            </a:r>
            <a:r>
              <a:rPr lang="tr-TR" sz="2200" dirty="0" smtClean="0">
                <a:latin typeface="Times New Roman" pitchFamily="18" charset="0"/>
                <a:cs typeface="Times New Roman" pitchFamily="18" charset="0"/>
              </a:rPr>
              <a:t>ve sınırlarını</a:t>
            </a:r>
            <a:r>
              <a:rPr lang="tr-TR" sz="2200" dirty="0">
                <a:latin typeface="Times New Roman" pitchFamily="18" charset="0"/>
                <a:cs typeface="Times New Roman" pitchFamily="18" charset="0"/>
              </a:rPr>
              <a:t>, kurduğu ilişkilerin niteliği ve yaşam amacını bilmeden anlamlı bir gelecek resmi çizemez. </a:t>
            </a:r>
            <a:r>
              <a:rPr lang="tr-TR" sz="2200" dirty="0" smtClean="0">
                <a:latin typeface="Times New Roman" pitchFamily="18" charset="0"/>
                <a:cs typeface="Times New Roman" pitchFamily="18" charset="0"/>
              </a:rPr>
              <a:t>Kendini </a:t>
            </a:r>
            <a:r>
              <a:rPr lang="tr-TR" sz="2200" dirty="0">
                <a:latin typeface="Times New Roman" pitchFamily="18" charset="0"/>
                <a:cs typeface="Times New Roman" pitchFamily="18" charset="0"/>
              </a:rPr>
              <a:t>tanımak için öncelikle güçlü ve gelişmeye açık yönlerini bilmek, duyguları tanımak, bu farkındalığı düşünce ve davranışlara rehber olacak şekilde kullanmak ve kendini açık bir </a:t>
            </a:r>
            <a:r>
              <a:rPr lang="tr-TR" sz="2200" dirty="0" smtClean="0">
                <a:latin typeface="Times New Roman" pitchFamily="18" charset="0"/>
                <a:cs typeface="Times New Roman" pitchFamily="18" charset="0"/>
              </a:rPr>
              <a:t>biçimde ifade edebilmek gerekir(Dökmen,2011).</a:t>
            </a:r>
          </a:p>
          <a:p>
            <a:pPr algn="just">
              <a:buNone/>
            </a:pPr>
            <a:r>
              <a:rPr lang="tr-TR" sz="2200" dirty="0" smtClean="0">
                <a:latin typeface="Times New Roman" pitchFamily="18" charset="0"/>
                <a:cs typeface="Times New Roman" pitchFamily="18" charset="0"/>
              </a:rPr>
              <a:t>	 Bu konu hakkında sıkça karşılaşılan bir örnekle devam edelim. Başına korkunç şeyler geleceğini düşünen bir anneyi ele alalım. Anne evde her şeyi kontrol altına almaya çalışıyor. Eşini ve çocuklarını kontrol etme çabası içerisine girmekte ve bu durum sonrasında ise aile fertleri huzursuzluk yaşamaktadır. Bu olayda annenin yaşayabileceği farkındalık, aile içerisindeki havayı olumluya çevirebilir.</a:t>
            </a:r>
            <a:endParaRPr lang="tr-TR" sz="2200" dirty="0">
              <a:latin typeface="Times New Roman" pitchFamily="18" charset="0"/>
              <a:cs typeface="Times New Roman" pitchFamily="18" charset="0"/>
            </a:endParaRPr>
          </a:p>
        </p:txBody>
      </p:sp>
      <p:pic>
        <p:nvPicPr>
          <p:cNvPr id="4" name="Resim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272068" y="1076694"/>
            <a:ext cx="4546121" cy="5245309"/>
          </a:xfrm>
          <a:prstGeom prst="rect">
            <a:avLst/>
          </a:prstGeom>
        </p:spPr>
      </p:pic>
    </p:spTree>
    <p:extLst>
      <p:ext uri="{BB962C8B-B14F-4D97-AF65-F5344CB8AC3E}">
        <p14:creationId xmlns="" xmlns:p14="http://schemas.microsoft.com/office/powerpoint/2010/main" val="125674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7970" y="1224952"/>
            <a:ext cx="10698192" cy="4468482"/>
          </a:xfrm>
        </p:spPr>
        <p:txBody>
          <a:bodyPr>
            <a:normAutofit/>
          </a:bodyPr>
          <a:lstStyle/>
          <a:p>
            <a:pPr algn="just">
              <a:buNone/>
            </a:pPr>
            <a:r>
              <a:rPr lang="tr-TR" dirty="0" smtClean="0"/>
              <a:t>	2.	Kendini </a:t>
            </a:r>
            <a:r>
              <a:rPr lang="tr-TR" dirty="0"/>
              <a:t>açmak ve kendini doğru ifade edebilmek</a:t>
            </a:r>
            <a:r>
              <a:rPr lang="tr-TR" dirty="0" smtClean="0"/>
              <a:t>.(Biz </a:t>
            </a:r>
            <a:r>
              <a:rPr lang="tr-TR" dirty="0"/>
              <a:t>ailemizden </a:t>
            </a:r>
            <a:r>
              <a:rPr lang="tr-TR" dirty="0" smtClean="0"/>
              <a:t>nasıl görüyorsak </a:t>
            </a:r>
            <a:r>
              <a:rPr lang="tr-TR" dirty="0"/>
              <a:t>öyle iletişim kuruyoruz. Duygu ve düşüncelerin çok ifade edilmeği bir ortamda büyümüşsek biz de kendimizi çok konuşma gereği </a:t>
            </a:r>
            <a:r>
              <a:rPr lang="tr-TR" dirty="0" smtClean="0"/>
              <a:t>duymuyoruz(Şahin,2011). </a:t>
            </a:r>
          </a:p>
          <a:p>
            <a:pPr algn="just">
              <a:buNone/>
            </a:pPr>
            <a:r>
              <a:rPr lang="tr-TR" dirty="0" smtClean="0"/>
              <a:t>	</a:t>
            </a:r>
          </a:p>
          <a:p>
            <a:pPr algn="just">
              <a:buNone/>
            </a:pPr>
            <a:endParaRPr lang="tr-TR" dirty="0" smtClean="0"/>
          </a:p>
          <a:p>
            <a:pPr algn="just">
              <a:buNone/>
            </a:pPr>
            <a:endParaRPr lang="tr-TR" dirty="0" smtClean="0"/>
          </a:p>
          <a:p>
            <a:pPr algn="just">
              <a:buNone/>
            </a:pPr>
            <a:r>
              <a:rPr lang="tr-TR" dirty="0" smtClean="0"/>
              <a:t>	3.	Karşımızdakini </a:t>
            </a:r>
            <a:r>
              <a:rPr lang="tr-TR" dirty="0"/>
              <a:t>etkin ve ilgili dinlemek</a:t>
            </a:r>
            <a:r>
              <a:rPr lang="tr-TR" dirty="0" smtClean="0"/>
              <a:t>.</a:t>
            </a:r>
            <a:endParaRPr lang="tr-TR" dirty="0"/>
          </a:p>
        </p:txBody>
      </p:sp>
    </p:spTree>
    <p:extLst>
      <p:ext uri="{BB962C8B-B14F-4D97-AF65-F5344CB8AC3E}">
        <p14:creationId xmlns="" xmlns:p14="http://schemas.microsoft.com/office/powerpoint/2010/main" val="2410476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551895" y="6534835"/>
            <a:ext cx="979820" cy="369332"/>
          </a:xfrm>
          <a:prstGeom prst="rect">
            <a:avLst/>
          </a:prstGeom>
          <a:noFill/>
        </p:spPr>
        <p:txBody>
          <a:bodyPr wrap="none" rtlCol="0">
            <a:spAutoFit/>
          </a:bodyPr>
          <a:lstStyle/>
          <a:p>
            <a:r>
              <a:rPr lang="tr-TR" dirty="0" smtClean="0">
                <a:latin typeface="Times New Roman" pitchFamily="18" charset="0"/>
                <a:cs typeface="Times New Roman" pitchFamily="18" charset="0"/>
              </a:rPr>
              <a:t>1. Video</a:t>
            </a:r>
            <a:endParaRPr lang="tr-TR" dirty="0">
              <a:latin typeface="Times New Roman" pitchFamily="18" charset="0"/>
              <a:cs typeface="Times New Roman" pitchFamily="18" charset="0"/>
            </a:endParaRPr>
          </a:p>
        </p:txBody>
      </p:sp>
      <p:pic>
        <p:nvPicPr>
          <p:cNvPr id="7" name="Aile içi iletişim sorunu.mp4">
            <a:hlinkClick r:id="" action="ppaction://media"/>
          </p:cNvPr>
          <p:cNvPicPr>
            <a:picLocks noGrp="1" noRot="1" noChangeAspect="1"/>
          </p:cNvPicPr>
          <p:nvPr>
            <p:ph idx="1"/>
            <a:videoFile r:link="rId1"/>
          </p:nvPr>
        </p:nvPicPr>
        <p:blipFill>
          <a:blip r:embed="rId4" cstate="print"/>
          <a:stretch>
            <a:fillRect/>
          </a:stretch>
        </p:blipFill>
        <p:spPr>
          <a:xfrm>
            <a:off x="0" y="0"/>
            <a:ext cx="12192000" cy="6400800"/>
          </a:xfrm>
          <a:prstGeom prst="rect">
            <a:avLst/>
          </a:prstGeom>
        </p:spPr>
      </p:pic>
    </p:spTree>
    <p:extLst>
      <p:ext uri="{BB962C8B-B14F-4D97-AF65-F5344CB8AC3E}">
        <p14:creationId xmlns="" xmlns:p14="http://schemas.microsoft.com/office/powerpoint/2010/main" val="320472672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38743" y="1193369"/>
            <a:ext cx="4948076" cy="1441342"/>
          </a:xfrm>
        </p:spPr>
        <p:txBody>
          <a:bodyPr>
            <a:normAutofit/>
          </a:bodyPr>
          <a:lstStyle/>
          <a:p>
            <a:pPr marL="514350" indent="-514350" algn="just">
              <a:buNone/>
            </a:pPr>
            <a:r>
              <a:rPr lang="tr-TR" sz="3500" dirty="0" smtClean="0">
                <a:latin typeface="Times New Roman" pitchFamily="18" charset="0"/>
                <a:cs typeface="Times New Roman" pitchFamily="18" charset="0"/>
              </a:rPr>
              <a:t>4.	Eleştirilere </a:t>
            </a:r>
            <a:r>
              <a:rPr lang="tr-TR" sz="3500" dirty="0">
                <a:latin typeface="Times New Roman" pitchFamily="18" charset="0"/>
                <a:cs typeface="Times New Roman" pitchFamily="18" charset="0"/>
              </a:rPr>
              <a:t>açık </a:t>
            </a:r>
            <a:r>
              <a:rPr lang="tr-TR" sz="3500" dirty="0" smtClean="0">
                <a:latin typeface="Times New Roman" pitchFamily="18" charset="0"/>
                <a:cs typeface="Times New Roman" pitchFamily="18" charset="0"/>
              </a:rPr>
              <a:t>olmak,</a:t>
            </a:r>
            <a:endParaRPr lang="tr-TR" sz="3500" dirty="0">
              <a:latin typeface="Times New Roman" pitchFamily="18" charset="0"/>
              <a:cs typeface="Times New Roman" pitchFamily="18" charset="0"/>
            </a:endParaRPr>
          </a:p>
        </p:txBody>
      </p:sp>
      <p:pic>
        <p:nvPicPr>
          <p:cNvPr id="1026" name="Picture 2" descr="C:\Users\PC\Desktop\elestirii1.gif"/>
          <p:cNvPicPr>
            <a:picLocks noChangeAspect="1" noChangeArrowheads="1"/>
          </p:cNvPicPr>
          <p:nvPr/>
        </p:nvPicPr>
        <p:blipFill>
          <a:blip r:embed="rId3" cstate="print"/>
          <a:srcRect/>
          <a:stretch>
            <a:fillRect/>
          </a:stretch>
        </p:blipFill>
        <p:spPr bwMode="auto">
          <a:xfrm>
            <a:off x="0" y="0"/>
            <a:ext cx="5715000" cy="3549112"/>
          </a:xfrm>
          <a:prstGeom prst="rect">
            <a:avLst/>
          </a:prstGeom>
          <a:noFill/>
        </p:spPr>
      </p:pic>
      <p:sp>
        <p:nvSpPr>
          <p:cNvPr id="4" name="3 Metin kutusu"/>
          <p:cNvSpPr txBox="1"/>
          <p:nvPr/>
        </p:nvSpPr>
        <p:spPr>
          <a:xfrm>
            <a:off x="0" y="4510006"/>
            <a:ext cx="5594888" cy="1708160"/>
          </a:xfrm>
          <a:prstGeom prst="rect">
            <a:avLst/>
          </a:prstGeom>
          <a:noFill/>
        </p:spPr>
        <p:txBody>
          <a:bodyPr wrap="square" rtlCol="0">
            <a:spAutoFit/>
          </a:bodyPr>
          <a:lstStyle/>
          <a:p>
            <a:pPr marL="514350" indent="-514350" algn="just"/>
            <a:r>
              <a:rPr lang="tr-TR" sz="3500" dirty="0" smtClean="0">
                <a:latin typeface="Times New Roman" pitchFamily="18" charset="0"/>
                <a:cs typeface="Times New Roman" pitchFamily="18" charset="0"/>
              </a:rPr>
              <a:t>5.	Beden dili, göz kontağı, hitap, ses düzeyi vb. kurabilmek.</a:t>
            </a:r>
            <a:endParaRPr lang="tr-TR" sz="3500" dirty="0">
              <a:latin typeface="Times New Roman" pitchFamily="18" charset="0"/>
              <a:cs typeface="Times New Roman" pitchFamily="18" charset="0"/>
            </a:endParaRPr>
          </a:p>
        </p:txBody>
      </p:sp>
      <p:sp>
        <p:nvSpPr>
          <p:cNvPr id="5" name="4 Metin kutusu"/>
          <p:cNvSpPr txBox="1"/>
          <p:nvPr/>
        </p:nvSpPr>
        <p:spPr>
          <a:xfrm>
            <a:off x="2464230" y="3549111"/>
            <a:ext cx="1031051" cy="369332"/>
          </a:xfrm>
          <a:prstGeom prst="rect">
            <a:avLst/>
          </a:prstGeom>
          <a:noFill/>
        </p:spPr>
        <p:txBody>
          <a:bodyPr wrap="none" rtlCol="0">
            <a:spAutoFit/>
          </a:bodyPr>
          <a:lstStyle/>
          <a:p>
            <a:r>
              <a:rPr lang="tr-TR" dirty="0" smtClean="0">
                <a:latin typeface="Times New Roman" pitchFamily="18" charset="0"/>
                <a:cs typeface="Times New Roman" pitchFamily="18" charset="0"/>
              </a:rPr>
              <a:t>3. Görsel</a:t>
            </a:r>
            <a:endParaRPr lang="tr-TR" dirty="0">
              <a:latin typeface="Times New Roman" pitchFamily="18" charset="0"/>
              <a:cs typeface="Times New Roman" pitchFamily="18" charset="0"/>
            </a:endParaRPr>
          </a:p>
        </p:txBody>
      </p:sp>
      <p:pic>
        <p:nvPicPr>
          <p:cNvPr id="1027" name="Picture 3" descr="C:\Users\PC\Desktop\16421932021__2172815204.png"/>
          <p:cNvPicPr>
            <a:picLocks noChangeAspect="1" noChangeArrowheads="1"/>
          </p:cNvPicPr>
          <p:nvPr/>
        </p:nvPicPr>
        <p:blipFill>
          <a:blip r:embed="rId4" cstate="print"/>
          <a:srcRect/>
          <a:stretch>
            <a:fillRect/>
          </a:stretch>
        </p:blipFill>
        <p:spPr bwMode="auto">
          <a:xfrm>
            <a:off x="5734373" y="3564610"/>
            <a:ext cx="6457627" cy="32933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3695153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2422" y="767751"/>
            <a:ext cx="10301377" cy="5409212"/>
          </a:xfrm>
        </p:spPr>
        <p:txBody>
          <a:bodyPr/>
          <a:lstStyle/>
          <a:p>
            <a:endParaRPr lang="tr-TR" dirty="0"/>
          </a:p>
          <a:p>
            <a:endParaRPr lang="tr-TR" dirty="0"/>
          </a:p>
          <a:p>
            <a:endParaRPr lang="tr-TR" dirty="0"/>
          </a:p>
          <a:p>
            <a:endParaRPr lang="tr-TR" dirty="0"/>
          </a:p>
          <a:p>
            <a:pPr>
              <a:buNone/>
            </a:pPr>
            <a:r>
              <a:rPr lang="tr-TR" dirty="0" smtClean="0">
                <a:latin typeface="Times New Roman" pitchFamily="18" charset="0"/>
                <a:cs typeface="Times New Roman" pitchFamily="18" charset="0"/>
              </a:rPr>
              <a:t>6. Empati Kurmak…</a:t>
            </a:r>
            <a:endParaRPr lang="tr-TR" dirty="0">
              <a:latin typeface="Times New Roman" pitchFamily="18" charset="0"/>
              <a:cs typeface="Times New Roman" pitchFamily="18" charset="0"/>
            </a:endParaRPr>
          </a:p>
        </p:txBody>
      </p:sp>
      <p:pic>
        <p:nvPicPr>
          <p:cNvPr id="4" name="Resim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31561" y="830759"/>
            <a:ext cx="6073254" cy="5213445"/>
          </a:xfrm>
          <a:prstGeom prst="rect">
            <a:avLst/>
          </a:prstGeom>
        </p:spPr>
      </p:pic>
    </p:spTree>
    <p:extLst>
      <p:ext uri="{BB962C8B-B14F-4D97-AF65-F5344CB8AC3E}">
        <p14:creationId xmlns="" xmlns:p14="http://schemas.microsoft.com/office/powerpoint/2010/main" val="1596185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ideoplayback.mp4">
            <a:hlinkClick r:id="" action="ppaction://media"/>
          </p:cNvPr>
          <p:cNvPicPr>
            <a:picLocks noRot="1" noChangeAspect="1"/>
          </p:cNvPicPr>
          <p:nvPr>
            <a:videoFile r:link="rId1"/>
          </p:nvPr>
        </p:nvPicPr>
        <p:blipFill>
          <a:blip r:embed="rId4" cstate="print"/>
          <a:stretch>
            <a:fillRect/>
          </a:stretch>
        </p:blipFill>
        <p:spPr>
          <a:xfrm>
            <a:off x="287382" y="283246"/>
            <a:ext cx="11625943" cy="6078366"/>
          </a:xfrm>
          <a:prstGeom prst="rect">
            <a:avLst/>
          </a:prstGeom>
        </p:spPr>
      </p:pic>
      <p:sp>
        <p:nvSpPr>
          <p:cNvPr id="5" name="4 Metin kutusu"/>
          <p:cNvSpPr txBox="1"/>
          <p:nvPr/>
        </p:nvSpPr>
        <p:spPr>
          <a:xfrm>
            <a:off x="5290457" y="6488668"/>
            <a:ext cx="1023998" cy="384721"/>
          </a:xfrm>
          <a:prstGeom prst="rect">
            <a:avLst/>
          </a:prstGeom>
          <a:noFill/>
        </p:spPr>
        <p:txBody>
          <a:bodyPr wrap="none" rtlCol="0">
            <a:spAutoFit/>
          </a:bodyPr>
          <a:lstStyle/>
          <a:p>
            <a:r>
              <a:rPr lang="tr-TR" sz="1900" b="1" dirty="0" smtClean="0">
                <a:latin typeface="Times New Roman" pitchFamily="18" charset="0"/>
                <a:cs typeface="Times New Roman" pitchFamily="18" charset="0"/>
              </a:rPr>
              <a:t>2. Video</a:t>
            </a:r>
            <a:endParaRPr lang="tr-TR" sz="19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42891871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Sihirli Bir İletişim İçin: </a:t>
            </a:r>
            <a:r>
              <a:rPr lang="tr-TR" u="sng" dirty="0" smtClean="0"/>
              <a:t>Sandviç Tekniği</a:t>
            </a:r>
            <a:endParaRPr lang="tr-TR" u="sng" dirty="0"/>
          </a:p>
        </p:txBody>
      </p:sp>
      <p:sp>
        <p:nvSpPr>
          <p:cNvPr id="3" name="İçerik Yer Tutucusu 2"/>
          <p:cNvSpPr>
            <a:spLocks noGrp="1"/>
          </p:cNvSpPr>
          <p:nvPr>
            <p:ph idx="1"/>
          </p:nvPr>
        </p:nvSpPr>
        <p:spPr/>
        <p:txBody>
          <a:bodyPr/>
          <a:lstStyle/>
          <a:p>
            <a:pPr marL="0" indent="0" algn="just">
              <a:buNone/>
            </a:pPr>
            <a:r>
              <a:rPr lang="tr-TR" dirty="0" smtClean="0"/>
              <a:t>	Bu </a:t>
            </a:r>
            <a:r>
              <a:rPr lang="tr-TR" dirty="0"/>
              <a:t>yöntemde söze karşımızdaki kişinin olumlu bir yönüyle başlamalıyız. Bu yön onun kişiliği hatta o gün seçtiği kıyafetiyle ilgili de olabilir. Bundan sonra asıl söylemek istediğimiz olumsuz niteliğe sahip mesajı söyleyebiliriz. Burada dikkat etmemiz gereken nokta olumsuz mesaja geçiş kısmında ama, lakin, fakat gibi bağlaçları kullanmamalıyız. Çünkü bu bağlaçlar önceki cümlenin değerini azaltır. ‘ama’ gibi bağlaçları kullandığımızda kişi bir eleştiri geleceği için savunma için alarm verir. Bunun yerine ‘ve’ bağlacı ile geçiş yapmalıyız. Son cümle ise kapanış cümlesi. Bu cümleyi de yine olumlu kullanıyoruz. Böylelikle sandviçi tamamlamış </a:t>
            </a:r>
            <a:r>
              <a:rPr lang="tr-TR" dirty="0" smtClean="0"/>
              <a:t>oluyoruz(Aydemir, 2018).</a:t>
            </a:r>
            <a:endParaRPr lang="tr-TR" dirty="0"/>
          </a:p>
        </p:txBody>
      </p:sp>
    </p:spTree>
    <p:extLst>
      <p:ext uri="{BB962C8B-B14F-4D97-AF65-F5344CB8AC3E}">
        <p14:creationId xmlns="" xmlns:p14="http://schemas.microsoft.com/office/powerpoint/2010/main" val="4789376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1169</Words>
  <Application>Microsoft Office PowerPoint</Application>
  <PresentationFormat>Özel</PresentationFormat>
  <Paragraphs>126</Paragraphs>
  <Slides>18</Slides>
  <Notes>16</Notes>
  <HiddenSlides>0</HiddenSlides>
  <MMClips>2</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Office Teması</vt:lpstr>
      <vt:lpstr>AİLE İÇİ İLETİŞİM</vt:lpstr>
      <vt:lpstr>    İletişim Nedir?</vt:lpstr>
      <vt:lpstr>Etkili İletişim Becerileri</vt:lpstr>
      <vt:lpstr>Slayt 4</vt:lpstr>
      <vt:lpstr>Slayt 5</vt:lpstr>
      <vt:lpstr>Slayt 6</vt:lpstr>
      <vt:lpstr>Slayt 7</vt:lpstr>
      <vt:lpstr>Slayt 8</vt:lpstr>
      <vt:lpstr>Sihirli Bir İletişim İçin: Sandviç Tekniği</vt:lpstr>
      <vt:lpstr>Sandviç tekniği örnekler…</vt:lpstr>
      <vt:lpstr>Slayt 11</vt:lpstr>
      <vt:lpstr>Slayt 12</vt:lpstr>
      <vt:lpstr>İLETİŞİM ENGELLERİ</vt:lpstr>
      <vt:lpstr>SAĞLIKLI İLETİŞİM İÇİN İLETİŞİM ENGELLERİNDEN KAÇINALIM…</vt:lpstr>
      <vt:lpstr>Slayt 15</vt:lpstr>
      <vt:lpstr>          İLETİŞİM DİLİ</vt:lpstr>
      <vt:lpstr>Sen Dili                                         Ben Dili</vt:lpstr>
      <vt:lpstr>KAYNAKÇA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İÇİ İLETİŞİM</dc:title>
  <dc:creator>gnr</dc:creator>
  <cp:lastModifiedBy>User</cp:lastModifiedBy>
  <cp:revision>71</cp:revision>
  <dcterms:created xsi:type="dcterms:W3CDTF">2021-10-02T18:24:00Z</dcterms:created>
  <dcterms:modified xsi:type="dcterms:W3CDTF">2021-10-08T06:53:37Z</dcterms:modified>
</cp:coreProperties>
</file>