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1"/>
  </p:notesMasterIdLst>
  <p:sldIdLst>
    <p:sldId id="256" r:id="rId2"/>
    <p:sldId id="259" r:id="rId3"/>
    <p:sldId id="260" r:id="rId4"/>
    <p:sldId id="265" r:id="rId5"/>
    <p:sldId id="266" r:id="rId6"/>
    <p:sldId id="261" r:id="rId7"/>
    <p:sldId id="263" r:id="rId8"/>
    <p:sldId id="267" r:id="rId9"/>
    <p:sldId id="268"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5" autoAdjust="0"/>
    <p:restoredTop sz="70072" autoAdjust="0"/>
  </p:normalViewPr>
  <p:slideViewPr>
    <p:cSldViewPr>
      <p:cViewPr>
        <p:scale>
          <a:sx n="68" d="100"/>
          <a:sy n="68" d="100"/>
        </p:scale>
        <p:origin x="-1440" y="29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7CDD4-4611-4ABF-B42C-6DB4C685B99C}" type="datetimeFigureOut">
              <a:rPr lang="tr-TR" smtClean="0"/>
              <a:pPr/>
              <a:t>7.10.2021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4B5A84-F596-45B8-95BF-1388BACCA82B}" type="slidenum">
              <a:rPr lang="tr-TR" smtClean="0"/>
              <a:pPr/>
              <a:t>‹#›</a:t>
            </a:fld>
            <a:endParaRPr lang="tr-TR"/>
          </a:p>
        </p:txBody>
      </p:sp>
    </p:spTree>
    <p:extLst>
      <p:ext uri="{BB962C8B-B14F-4D97-AF65-F5344CB8AC3E}">
        <p14:creationId xmlns="" xmlns:p14="http://schemas.microsoft.com/office/powerpoint/2010/main" val="339978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4B5A84-F596-45B8-95BF-1388BACCA82B}" type="slidenum">
              <a:rPr lang="tr-TR" smtClean="0"/>
              <a:pPr/>
              <a:t>1</a:t>
            </a:fld>
            <a:endParaRPr lang="tr-TR"/>
          </a:p>
        </p:txBody>
      </p:sp>
    </p:spTree>
    <p:extLst>
      <p:ext uri="{BB962C8B-B14F-4D97-AF65-F5344CB8AC3E}">
        <p14:creationId xmlns="" xmlns:p14="http://schemas.microsoft.com/office/powerpoint/2010/main" val="123763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dirty="0" smtClean="0">
                <a:solidFill>
                  <a:schemeClr val="bg2">
                    <a:lumMod val="60000"/>
                    <a:lumOff val="40000"/>
                  </a:schemeClr>
                </a:solidFill>
              </a:rPr>
              <a:t> </a:t>
            </a:r>
            <a:r>
              <a:rPr lang="tr-TR" baseline="0" dirty="0" smtClean="0">
                <a:solidFill>
                  <a:schemeClr val="bg2">
                    <a:lumMod val="60000"/>
                    <a:lumOff val="40000"/>
                  </a:schemeClr>
                </a:solidFill>
              </a:rPr>
              <a:t> </a:t>
            </a:r>
            <a:r>
              <a:rPr lang="tr-TR" dirty="0" smtClean="0">
                <a:solidFill>
                  <a:schemeClr val="bg2">
                    <a:lumMod val="60000"/>
                    <a:lumOff val="40000"/>
                  </a:schemeClr>
                </a:solidFill>
              </a:rPr>
              <a:t>İletişim Nedir?</a:t>
            </a:r>
          </a:p>
          <a:p>
            <a:r>
              <a:rPr lang="tr-TR" dirty="0" smtClean="0"/>
              <a:t>1.Kişiler arasında, duygu, düşünce, bilgi ve haberlerin, akla gelebilecek her türlü biçim ve yolla kişiden kişiye karşılıklı olarak aktarılmasıdır.</a:t>
            </a:r>
          </a:p>
          <a:p>
            <a:r>
              <a:rPr lang="tr-TR" dirty="0" smtClean="0"/>
              <a:t>2.Kişilerin birbirlerini anlamasıdır.</a:t>
            </a:r>
          </a:p>
          <a:p>
            <a:r>
              <a:rPr lang="tr-TR" dirty="0" smtClean="0"/>
              <a:t>Tanım olarak çok genel bir durumu ifade eden iletişim, insanların bilgi alışverişi süreci olarak kabul edilebilir.</a:t>
            </a:r>
            <a:endParaRPr lang="tr-TR" dirty="0"/>
          </a:p>
        </p:txBody>
      </p:sp>
      <p:sp>
        <p:nvSpPr>
          <p:cNvPr id="4" name="Slayt Numarası Yer Tutucusu 3"/>
          <p:cNvSpPr>
            <a:spLocks noGrp="1"/>
          </p:cNvSpPr>
          <p:nvPr>
            <p:ph type="sldNum" sz="quarter" idx="10"/>
          </p:nvPr>
        </p:nvSpPr>
        <p:spPr/>
        <p:txBody>
          <a:bodyPr/>
          <a:lstStyle/>
          <a:p>
            <a:fld id="{C74B5A84-F596-45B8-95BF-1388BACCA82B}" type="slidenum">
              <a:rPr lang="tr-TR" smtClean="0"/>
              <a:pPr/>
              <a:t>2</a:t>
            </a:fld>
            <a:endParaRPr lang="tr-TR"/>
          </a:p>
        </p:txBody>
      </p:sp>
    </p:spTree>
    <p:extLst>
      <p:ext uri="{BB962C8B-B14F-4D97-AF65-F5344CB8AC3E}">
        <p14:creationId xmlns="" xmlns:p14="http://schemas.microsoft.com/office/powerpoint/2010/main" val="87679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NOT: </a:t>
            </a:r>
            <a:r>
              <a:rPr lang="tr-TR" baseline="0" dirty="0" smtClean="0"/>
              <a:t> Öğretmen, öğrencilere arkadaşlarıyla nasıl anlaştıklarını sorar ve öğrencilerin cevaplarını dinledikten sonra ‘ iletişimin ve konuşmanın önemine’ vurgu yapar. Aşağıdaki bilgileri öğrencilerle paylaşır.</a:t>
            </a: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    İnsanların</a:t>
            </a:r>
            <a:r>
              <a:rPr lang="tr-TR" baseline="0" dirty="0" smtClean="0"/>
              <a:t> birbirini anlaması için iletişime gerek vardır. Örneğin, karnınız acıktı. Annenize “karnım acıktı” demeniz bir iletişimdir. İletişim sayesinde ihtiyaçlarımızı karşılayabilir, karşımızdaki kişinin isteklerini öğrenebilir, onu anlayabiliriz.  Konuşma toplumsal hayatın ayrılmaz bir parçası olan iletişimin en önemli öğelerinden birisidir. İnsanlar konuşarak duygu ve düşüncelerini birbirleriyle paylaşabilir, birbirlerini anlayabilirler. İnsanın yaşantısını sürdürebilmesi, çevresiyle ilişki kurabilmesi için dil yolu ile kurduğu iletişim son derece önemlidir.</a:t>
            </a:r>
            <a:endParaRPr lang="tr-TR" dirty="0" smtClean="0"/>
          </a:p>
        </p:txBody>
      </p:sp>
      <p:sp>
        <p:nvSpPr>
          <p:cNvPr id="4" name="Slayt Numarası Yer Tutucusu 3"/>
          <p:cNvSpPr>
            <a:spLocks noGrp="1"/>
          </p:cNvSpPr>
          <p:nvPr>
            <p:ph type="sldNum" sz="quarter" idx="10"/>
          </p:nvPr>
        </p:nvSpPr>
        <p:spPr/>
        <p:txBody>
          <a:bodyPr/>
          <a:lstStyle/>
          <a:p>
            <a:fld id="{C74B5A84-F596-45B8-95BF-1388BACCA82B}" type="slidenum">
              <a:rPr lang="tr-TR" smtClean="0"/>
              <a:pPr/>
              <a:t>3</a:t>
            </a:fld>
            <a:endParaRPr lang="tr-TR"/>
          </a:p>
        </p:txBody>
      </p:sp>
    </p:spTree>
    <p:extLst>
      <p:ext uri="{BB962C8B-B14F-4D97-AF65-F5344CB8AC3E}">
        <p14:creationId xmlns="" xmlns:p14="http://schemas.microsoft.com/office/powerpoint/2010/main" val="28488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NOT: Videoda</a:t>
            </a:r>
            <a:r>
              <a:rPr lang="tr-TR" baseline="0" dirty="0" smtClean="0"/>
              <a:t>, iki arkadaşın (Gizem ve Merve)  iletişimine yer verilmiştir. Sağlıklı iletişimin kurulabilmesi, aile ve çevre ile olan sorunların çözülebilmesi için konuşmanın önemine vurgu yapılmıştır.  Bu videoda öğrencilere bir sorunları olduğunda aile ve toplumun diğer üyeleri ile bu durumu paylaşmaları ve olaya diğer insanların bakış açısıyla bakmaları hedeflenmiştir</a:t>
            </a:r>
            <a:r>
              <a:rPr lang="tr-TR" baseline="0" dirty="0" smtClean="0"/>
              <a:t>.</a:t>
            </a:r>
          </a:p>
          <a:p>
            <a:r>
              <a:rPr lang="tr-TR" baseline="0" dirty="0" smtClean="0"/>
              <a:t>Video  https://www.youtube.com/watch?v=Kive5XJG9x4 </a:t>
            </a:r>
            <a:r>
              <a:rPr lang="tr-TR" baseline="0" smtClean="0"/>
              <a:t>adresinden alınmıştır.</a:t>
            </a:r>
            <a:endParaRPr lang="tr-TR" dirty="0"/>
          </a:p>
        </p:txBody>
      </p:sp>
      <p:sp>
        <p:nvSpPr>
          <p:cNvPr id="4" name="Slayt Numarası Yer Tutucusu 3"/>
          <p:cNvSpPr>
            <a:spLocks noGrp="1"/>
          </p:cNvSpPr>
          <p:nvPr>
            <p:ph type="sldNum" sz="quarter" idx="10"/>
          </p:nvPr>
        </p:nvSpPr>
        <p:spPr/>
        <p:txBody>
          <a:bodyPr/>
          <a:lstStyle/>
          <a:p>
            <a:fld id="{C74B5A84-F596-45B8-95BF-1388BACCA82B}" type="slidenum">
              <a:rPr lang="tr-TR" smtClean="0"/>
              <a:pPr/>
              <a:t>4</a:t>
            </a:fld>
            <a:endParaRPr lang="tr-TR"/>
          </a:p>
        </p:txBody>
      </p:sp>
    </p:spTree>
    <p:extLst>
      <p:ext uri="{BB962C8B-B14F-4D97-AF65-F5344CB8AC3E}">
        <p14:creationId xmlns="" xmlns:p14="http://schemas.microsoft.com/office/powerpoint/2010/main" val="2410633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smtClean="0"/>
              <a:t>Bu video ile öğrencilerde;</a:t>
            </a:r>
          </a:p>
          <a:p>
            <a:pPr marL="228600" indent="-228600">
              <a:buAutoNum type="arabicParenR"/>
            </a:pPr>
            <a:r>
              <a:rPr lang="tr-TR" baseline="0" dirty="0" smtClean="0"/>
              <a:t>Konuşmanın önemini ve problemlerin çözümünde en iyi yol olduğunu kavramaları,</a:t>
            </a:r>
          </a:p>
          <a:p>
            <a:pPr marL="228600" indent="-228600">
              <a:buAutoNum type="arabicParenR"/>
            </a:pPr>
            <a:r>
              <a:rPr lang="tr-TR" baseline="0" dirty="0" smtClean="0"/>
              <a:t>Çevrelerindeki kişilere karşı empati geliştirmeleri, hedeflenmiştir. </a:t>
            </a:r>
          </a:p>
          <a:p>
            <a:pPr marL="228600" indent="-228600">
              <a:buAutoNum type="arabicParenR"/>
            </a:pPr>
            <a:endParaRPr lang="tr-TR" baseline="0" dirty="0"/>
          </a:p>
        </p:txBody>
      </p:sp>
      <p:sp>
        <p:nvSpPr>
          <p:cNvPr id="4" name="Slayt Numarası Yer Tutucusu 3"/>
          <p:cNvSpPr>
            <a:spLocks noGrp="1"/>
          </p:cNvSpPr>
          <p:nvPr>
            <p:ph type="sldNum" sz="quarter" idx="10"/>
          </p:nvPr>
        </p:nvSpPr>
        <p:spPr/>
        <p:txBody>
          <a:bodyPr/>
          <a:lstStyle/>
          <a:p>
            <a:fld id="{C74B5A84-F596-45B8-95BF-1388BACCA82B}" type="slidenum">
              <a:rPr lang="tr-TR" smtClean="0"/>
              <a:pPr/>
              <a:t>5</a:t>
            </a:fld>
            <a:endParaRPr lang="tr-TR"/>
          </a:p>
        </p:txBody>
      </p:sp>
    </p:spTree>
    <p:extLst>
      <p:ext uri="{BB962C8B-B14F-4D97-AF65-F5344CB8AC3E}">
        <p14:creationId xmlns="" xmlns:p14="http://schemas.microsoft.com/office/powerpoint/2010/main" val="245069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NOT:</a:t>
            </a:r>
            <a:r>
              <a:rPr lang="tr-TR" baseline="0" dirty="0" smtClean="0"/>
              <a:t> </a:t>
            </a:r>
            <a:r>
              <a:rPr lang="tr-TR" sz="1200" kern="1200" dirty="0" smtClean="0">
                <a:solidFill>
                  <a:schemeClr val="tx1"/>
                </a:solidFill>
                <a:effectLst/>
                <a:latin typeface="+mn-lt"/>
                <a:ea typeface="+mn-ea"/>
                <a:cs typeface="+mn-cs"/>
              </a:rPr>
              <a:t>İletişim genel çerçeveden sözlü, sözsüz ve yazılı</a:t>
            </a:r>
            <a:r>
              <a:rPr lang="tr-TR" sz="1200" kern="1200" baseline="0" dirty="0" smtClean="0">
                <a:solidFill>
                  <a:schemeClr val="tx1"/>
                </a:solidFill>
                <a:effectLst/>
                <a:latin typeface="+mn-lt"/>
                <a:ea typeface="+mn-ea"/>
                <a:cs typeface="+mn-cs"/>
              </a:rPr>
              <a:t> ve elektronik </a:t>
            </a:r>
            <a:r>
              <a:rPr lang="tr-TR" sz="1200" kern="1200" dirty="0" smtClean="0">
                <a:solidFill>
                  <a:schemeClr val="tx1"/>
                </a:solidFill>
                <a:effectLst/>
                <a:latin typeface="+mn-lt"/>
                <a:ea typeface="+mn-ea"/>
                <a:cs typeface="+mn-cs"/>
              </a:rPr>
              <a:t>olmak üzere dört ana başlık altında toplanmaktadır.</a:t>
            </a:r>
          </a:p>
          <a:p>
            <a:endParaRPr lang="tr-TR" sz="1200" kern="1200" dirty="0" smtClean="0">
              <a:solidFill>
                <a:schemeClr val="tx1"/>
              </a:solidFill>
              <a:effectLst/>
              <a:latin typeface="+mn-lt"/>
              <a:ea typeface="+mn-ea"/>
              <a:cs typeface="+mn-cs"/>
            </a:endParaRPr>
          </a:p>
          <a:p>
            <a:r>
              <a:rPr lang="tr-TR" u="sng" dirty="0" smtClean="0"/>
              <a:t>Sözlü İletişim: </a:t>
            </a:r>
            <a:r>
              <a:rPr lang="tr-TR" dirty="0" smtClean="0"/>
              <a:t>Sözlü iletişimde konuşma ya da ses yoluyla gerçekleşmektedir. Sözlü iletişimin gerçekleşebilmesi adına alıcı ve göndericinin işitme, dinleme ve algılama becerisine sahip olması gerekmektedir. Mesajın bu aşamada yeterince açık olması da önemli bir unsurdur. </a:t>
            </a:r>
          </a:p>
          <a:p>
            <a:endParaRPr lang="tr-TR" dirty="0" smtClean="0"/>
          </a:p>
          <a:p>
            <a:r>
              <a:rPr lang="tr-TR" u="sng" dirty="0" smtClean="0"/>
              <a:t>Sözsüz İletişim: </a:t>
            </a:r>
            <a:r>
              <a:rPr lang="tr-TR" dirty="0" smtClean="0"/>
              <a:t>İnsanların sözcükler olmadan çevresini ve birbirlerini anlamlandırma sürecine sözsüz iletişim adı verilmektedir. Sözsüz iletişim birçok yolla gerçekleşebilir. Örneğin havanın kara bulutlarla kaplanması yağmur yağacağına işaret etmektedir. Öksürük hasta olmaya işaret etmektedir. İnsanlar bu durumları yaşantılar ve deneyimler yoluyla öğrenmektedir. Ayrıca kullandığımız jest ve mimikler de sözsüz iletişime örnek gösterilebilir. </a:t>
            </a:r>
          </a:p>
          <a:p>
            <a:endParaRPr lang="tr-TR" u="sng" dirty="0" smtClean="0"/>
          </a:p>
          <a:p>
            <a:r>
              <a:rPr lang="tr-TR" u="sng" dirty="0" smtClean="0"/>
              <a:t>Yazılı İletişim:  </a:t>
            </a:r>
            <a:r>
              <a:rPr lang="tr-TR" dirty="0" smtClean="0"/>
              <a:t>İletişim kurmak için etkili yollardan biri olan yazı, özellikle günümüz teknoloji çağında oldukça fazla yer kaplamaktadır. İnsanlar çeşitli kanallardan yazılı olarak iletişime geçmektedir. Bir yazarın yazmış olduğu bir kitap, yazılı iletişim yolu olarak kabul edilebilir. </a:t>
            </a:r>
          </a:p>
          <a:p>
            <a:endParaRPr lang="tr-TR" dirty="0" smtClean="0"/>
          </a:p>
          <a:p>
            <a:r>
              <a:rPr lang="tr-TR" u="sng" dirty="0" smtClean="0"/>
              <a:t>Elektronik</a:t>
            </a:r>
            <a:r>
              <a:rPr lang="tr-TR" u="sng" baseline="0" dirty="0" smtClean="0"/>
              <a:t> İletişim: </a:t>
            </a:r>
            <a:r>
              <a:rPr lang="tr-TR" baseline="0" dirty="0" smtClean="0"/>
              <a:t>Elektronik iletişim, kitle iletişim araçları ve akıllı teknolojiler ile hiçbir sınır olmadan iletişimin kopmaması amaçlanan bir iletişim yoludur. Elektronik iletişim yolu gelişen teknoloji ile her yeni gün yenilenmekte ve değişmektedir. İletişimin internet ağları üzerinden gerçekleştirilmesi olarak da bilinen elektronik iletişim, sosyal medya üzerinden yapılmaktadır(https://www.milliyet.com.tr/egitim/iletisim-turleri-nelerdir-kaca-ayrilir-sozlu-sozsuz-iletisim-cesitleri-ve-sekilleri).</a:t>
            </a:r>
            <a:endParaRPr lang="tr-TR" dirty="0"/>
          </a:p>
        </p:txBody>
      </p:sp>
      <p:sp>
        <p:nvSpPr>
          <p:cNvPr id="4" name="Slayt Numarası Yer Tutucusu 3"/>
          <p:cNvSpPr>
            <a:spLocks noGrp="1"/>
          </p:cNvSpPr>
          <p:nvPr>
            <p:ph type="sldNum" sz="quarter" idx="10"/>
          </p:nvPr>
        </p:nvSpPr>
        <p:spPr/>
        <p:txBody>
          <a:bodyPr/>
          <a:lstStyle/>
          <a:p>
            <a:fld id="{C74B5A84-F596-45B8-95BF-1388BACCA82B}" type="slidenum">
              <a:rPr lang="tr-TR" smtClean="0"/>
              <a:pPr/>
              <a:t>6</a:t>
            </a:fld>
            <a:endParaRPr lang="tr-TR"/>
          </a:p>
        </p:txBody>
      </p:sp>
    </p:spTree>
    <p:extLst>
      <p:ext uri="{BB962C8B-B14F-4D97-AF65-F5344CB8AC3E}">
        <p14:creationId xmlns="" xmlns:p14="http://schemas.microsoft.com/office/powerpoint/2010/main" val="895877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     NOT:</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      Kitle iletişim araçları, genel bir tanımla "kitlesel bir boyutta ileti dağıtabilen araçlar" olarak tanımlanabilir. Kitle iletişim araçları; haber ve bilgi verme amacı başta olmak üzere, eğitmek ve eğlendirmek gibi amaçlar taşıyan, belirli bir okuyucu kitlesine, belirli aralıklarla ya da sürekli olarak ulaşan araçlardır.</a:t>
            </a:r>
          </a:p>
          <a:p>
            <a:r>
              <a:rPr lang="tr-TR" sz="1200" kern="1200" dirty="0" smtClean="0">
                <a:solidFill>
                  <a:schemeClr val="tx1"/>
                </a:solidFill>
                <a:effectLst/>
                <a:latin typeface="+mn-lt"/>
                <a:ea typeface="+mn-ea"/>
                <a:cs typeface="+mn-cs"/>
              </a:rPr>
              <a:t>Gazete, dergi, radyo, televizyon, sinema, internet (e-posta vd.), telgraf, telefon, faks gibi kitlelere ulaşan ve iletişimi sağlayan araçlara kitle iletişim araçları denilmektedir.</a:t>
            </a:r>
          </a:p>
          <a:p>
            <a:endParaRPr lang="tr-TR" dirty="0"/>
          </a:p>
        </p:txBody>
      </p:sp>
      <p:sp>
        <p:nvSpPr>
          <p:cNvPr id="4" name="Slayt Numarası Yer Tutucusu 3"/>
          <p:cNvSpPr>
            <a:spLocks noGrp="1"/>
          </p:cNvSpPr>
          <p:nvPr>
            <p:ph type="sldNum" sz="quarter" idx="10"/>
          </p:nvPr>
        </p:nvSpPr>
        <p:spPr/>
        <p:txBody>
          <a:bodyPr/>
          <a:lstStyle/>
          <a:p>
            <a:fld id="{C74B5A84-F596-45B8-95BF-1388BACCA82B}" type="slidenum">
              <a:rPr lang="tr-TR" smtClean="0"/>
              <a:pPr/>
              <a:t>7</a:t>
            </a:fld>
            <a:endParaRPr lang="tr-TR"/>
          </a:p>
        </p:txBody>
      </p:sp>
    </p:spTree>
    <p:extLst>
      <p:ext uri="{BB962C8B-B14F-4D97-AF65-F5344CB8AC3E}">
        <p14:creationId xmlns="" xmlns:p14="http://schemas.microsoft.com/office/powerpoint/2010/main" val="29395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Alt Başlık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Başlık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Düz Bağlayıcı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Veri Yer Tutucusu 14"/>
          <p:cNvSpPr>
            <a:spLocks noGrp="1"/>
          </p:cNvSpPr>
          <p:nvPr>
            <p:ph type="dt" sz="half" idx="10"/>
          </p:nvPr>
        </p:nvSpPr>
        <p:spPr/>
        <p:txBody>
          <a:bodyPr/>
          <a:lstStyle/>
          <a:p>
            <a:fld id="{A3B60314-9ED4-4A93-AE7C-38C80496E117}" type="datetimeFigureOut">
              <a:rPr lang="tr-TR" smtClean="0"/>
              <a:pPr/>
              <a:t>7.10.2021</a:t>
            </a:fld>
            <a:endParaRPr lang="tr-TR"/>
          </a:p>
        </p:txBody>
      </p:sp>
      <p:sp>
        <p:nvSpPr>
          <p:cNvPr id="16" name="Slayt Numarası Yer Tutucusu 15"/>
          <p:cNvSpPr>
            <a:spLocks noGrp="1"/>
          </p:cNvSpPr>
          <p:nvPr>
            <p:ph type="sldNum" sz="quarter" idx="11"/>
          </p:nvPr>
        </p:nvSpPr>
        <p:spPr/>
        <p:txBody>
          <a:bodyPr/>
          <a:lstStyle/>
          <a:p>
            <a:fld id="{8720E1FF-EA16-4C55-AF75-D72AE8B0B22F}" type="slidenum">
              <a:rPr lang="tr-TR" smtClean="0"/>
              <a:pPr/>
              <a:t>‹#›</a:t>
            </a:fld>
            <a:endParaRPr lang="tr-TR"/>
          </a:p>
        </p:txBody>
      </p:sp>
      <p:sp>
        <p:nvSpPr>
          <p:cNvPr id="17" name="Altbilgi Yer Tutucusu 16"/>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3B60314-9ED4-4A93-AE7C-38C80496E117}" type="datetimeFigureOut">
              <a:rPr lang="tr-TR" smtClean="0"/>
              <a:pPr/>
              <a:t>7.10.2021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20E1FF-EA16-4C55-AF75-D72AE8B0B22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3B60314-9ED4-4A93-AE7C-38C80496E117}" type="datetimeFigureOut">
              <a:rPr lang="tr-TR" smtClean="0"/>
              <a:pPr/>
              <a:t>7.10.2021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20E1FF-EA16-4C55-AF75-D72AE8B0B22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Veri Yer Tutucusu 13"/>
          <p:cNvSpPr>
            <a:spLocks noGrp="1"/>
          </p:cNvSpPr>
          <p:nvPr>
            <p:ph type="dt" sz="half" idx="14"/>
          </p:nvPr>
        </p:nvSpPr>
        <p:spPr/>
        <p:txBody>
          <a:bodyPr/>
          <a:lstStyle/>
          <a:p>
            <a:fld id="{A3B60314-9ED4-4A93-AE7C-38C80496E117}" type="datetimeFigureOut">
              <a:rPr lang="tr-TR" smtClean="0"/>
              <a:pPr/>
              <a:t>7.10.2021</a:t>
            </a:fld>
            <a:endParaRPr lang="tr-TR"/>
          </a:p>
        </p:txBody>
      </p:sp>
      <p:sp>
        <p:nvSpPr>
          <p:cNvPr id="15" name="Slayt Numarası Yer Tutucusu 14"/>
          <p:cNvSpPr>
            <a:spLocks noGrp="1"/>
          </p:cNvSpPr>
          <p:nvPr>
            <p:ph type="sldNum" sz="quarter" idx="15"/>
          </p:nvPr>
        </p:nvSpPr>
        <p:spPr/>
        <p:txBody>
          <a:bodyPr/>
          <a:lstStyle>
            <a:lvl1pPr algn="ctr">
              <a:defRPr/>
            </a:lvl1pPr>
          </a:lstStyle>
          <a:p>
            <a:fld id="{8720E1FF-EA16-4C55-AF75-D72AE8B0B22F}" type="slidenum">
              <a:rPr lang="tr-TR" smtClean="0"/>
              <a:pPr/>
              <a:t>‹#›</a:t>
            </a:fld>
            <a:endParaRPr lang="tr-TR"/>
          </a:p>
        </p:txBody>
      </p:sp>
      <p:sp>
        <p:nvSpPr>
          <p:cNvPr id="16" name="Altbilgi Yer Tutucusu 15"/>
          <p:cNvSpPr>
            <a:spLocks noGrp="1"/>
          </p:cNvSpPr>
          <p:nvPr>
            <p:ph type="ftr" sz="quarter" idx="16"/>
          </p:nvPr>
        </p:nvSpPr>
        <p:spPr/>
        <p:txBody>
          <a:bodyPr/>
          <a:lstStyle/>
          <a:p>
            <a:endParaRPr lang="tr-TR"/>
          </a:p>
        </p:txBody>
      </p:sp>
      <p:sp>
        <p:nvSpPr>
          <p:cNvPr id="17" name="Başlık 16"/>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A3B60314-9ED4-4A93-AE7C-38C80496E117}" type="datetimeFigureOut">
              <a:rPr lang="tr-TR" smtClean="0"/>
              <a:pPr/>
              <a:t>7.10.2021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20E1FF-EA16-4C55-AF75-D72AE8B0B22F}" type="slidenum">
              <a:rPr lang="tr-TR" smtClean="0"/>
              <a:pPr/>
              <a:t>‹#›</a:t>
            </a:fld>
            <a:endParaRPr lang="tr-TR"/>
          </a:p>
        </p:txBody>
      </p:sp>
      <p:sp>
        <p:nvSpPr>
          <p:cNvPr id="2" name="Başlık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Düz Bağlayıcı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Veri Yer Tutucusu 4"/>
          <p:cNvSpPr>
            <a:spLocks noGrp="1"/>
          </p:cNvSpPr>
          <p:nvPr>
            <p:ph type="dt" sz="half" idx="10"/>
          </p:nvPr>
        </p:nvSpPr>
        <p:spPr/>
        <p:txBody>
          <a:bodyPr/>
          <a:lstStyle/>
          <a:p>
            <a:fld id="{A3B60314-9ED4-4A93-AE7C-38C80496E117}" type="datetimeFigureOut">
              <a:rPr lang="tr-TR" smtClean="0"/>
              <a:pPr/>
              <a:t>7.10.2021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20E1FF-EA16-4C55-AF75-D72AE8B0B22F}" type="slidenum">
              <a:rPr lang="tr-TR" smtClean="0"/>
              <a:pPr/>
              <a:t>‹#›</a:t>
            </a:fld>
            <a:endParaRPr lang="tr-TR"/>
          </a:p>
        </p:txBody>
      </p:sp>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11" name="İçerik Yer Tutucusu 10"/>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8720E1FF-EA16-4C55-AF75-D72AE8B0B22F}" type="slidenum">
              <a:rPr lang="tr-TR" smtClean="0"/>
              <a:pPr/>
              <a:t>‹#›</a:t>
            </a:fld>
            <a:endParaRPr lang="tr-TR"/>
          </a:p>
        </p:txBody>
      </p:sp>
      <p:sp>
        <p:nvSpPr>
          <p:cNvPr id="8" name="Altbilgi Yer Tutucusu 7"/>
          <p:cNvSpPr>
            <a:spLocks noGrp="1"/>
          </p:cNvSpPr>
          <p:nvPr>
            <p:ph type="ftr" sz="quarter" idx="11"/>
          </p:nvPr>
        </p:nvSpPr>
        <p:spPr/>
        <p:txBody>
          <a:bodyPr/>
          <a:lstStyle/>
          <a:p>
            <a:endParaRPr lang="tr-TR"/>
          </a:p>
        </p:txBody>
      </p:sp>
      <p:sp>
        <p:nvSpPr>
          <p:cNvPr id="7" name="Veri Yer Tutucusu 6"/>
          <p:cNvSpPr>
            <a:spLocks noGrp="1"/>
          </p:cNvSpPr>
          <p:nvPr>
            <p:ph type="dt" sz="half" idx="10"/>
          </p:nvPr>
        </p:nvSpPr>
        <p:spPr/>
        <p:txBody>
          <a:bodyPr/>
          <a:lstStyle/>
          <a:p>
            <a:fld id="{A3B60314-9ED4-4A93-AE7C-38C80496E117}" type="datetimeFigureOut">
              <a:rPr lang="tr-TR" smtClean="0"/>
              <a:pPr/>
              <a:t>7.10.2021</a:t>
            </a:fld>
            <a:endParaRPr lang="tr-TR"/>
          </a:p>
        </p:txBody>
      </p:sp>
      <p:sp>
        <p:nvSpPr>
          <p:cNvPr id="3" name="Metin Yer Tutucus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İçerik Yer Tutucusu 31"/>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İçerik Yer Tutucusu 33"/>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Başlık 1"/>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Metin Yer Tutucus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Düz Bağlayıcı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3B60314-9ED4-4A93-AE7C-38C80496E117}" type="datetimeFigureOut">
              <a:rPr lang="tr-TR" smtClean="0"/>
              <a:pPr/>
              <a:t>7.10.2021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720E1FF-EA16-4C55-AF75-D72AE8B0B22F}" type="slidenum">
              <a:rPr lang="tr-TR" smtClean="0"/>
              <a:pPr/>
              <a:t>‹#›</a:t>
            </a:fld>
            <a:endParaRPr lang="tr-TR"/>
          </a:p>
        </p:txBody>
      </p:sp>
      <p:sp>
        <p:nvSpPr>
          <p:cNvPr id="2" name="Başlık 1"/>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3B60314-9ED4-4A93-AE7C-38C80496E117}" type="datetimeFigureOut">
              <a:rPr lang="tr-TR" smtClean="0"/>
              <a:pPr/>
              <a:t>7.10.2021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720E1FF-EA16-4C55-AF75-D72AE8B0B22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İçerik Yer Tutucusu 28"/>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Metin Yer Tutucus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Başlık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Veri Yer Tutucusu 7"/>
          <p:cNvSpPr>
            <a:spLocks noGrp="1"/>
          </p:cNvSpPr>
          <p:nvPr>
            <p:ph type="dt" sz="half" idx="14"/>
          </p:nvPr>
        </p:nvSpPr>
        <p:spPr/>
        <p:txBody>
          <a:bodyPr/>
          <a:lstStyle/>
          <a:p>
            <a:fld id="{A3B60314-9ED4-4A93-AE7C-38C80496E117}" type="datetimeFigureOut">
              <a:rPr lang="tr-TR" smtClean="0"/>
              <a:pPr/>
              <a:t>7.10.2021</a:t>
            </a:fld>
            <a:endParaRPr lang="tr-TR"/>
          </a:p>
        </p:txBody>
      </p:sp>
      <p:sp>
        <p:nvSpPr>
          <p:cNvPr id="9" name="Slayt Numarası Yer Tutucusu 8"/>
          <p:cNvSpPr>
            <a:spLocks noGrp="1"/>
          </p:cNvSpPr>
          <p:nvPr>
            <p:ph type="sldNum" sz="quarter" idx="15"/>
          </p:nvPr>
        </p:nvSpPr>
        <p:spPr/>
        <p:txBody>
          <a:bodyPr/>
          <a:lstStyle/>
          <a:p>
            <a:fld id="{8720E1FF-EA16-4C55-AF75-D72AE8B0B22F}" type="slidenum">
              <a:rPr lang="tr-TR" smtClean="0"/>
              <a:pPr/>
              <a:t>‹#›</a:t>
            </a:fld>
            <a:endParaRPr lang="tr-TR"/>
          </a:p>
        </p:txBody>
      </p:sp>
      <p:sp>
        <p:nvSpPr>
          <p:cNvPr id="10" name="Altbilgi Yer Tutucusu 9"/>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Metin Yer Tutucus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Veri Yer Tutucusu 7"/>
          <p:cNvSpPr>
            <a:spLocks noGrp="1"/>
          </p:cNvSpPr>
          <p:nvPr>
            <p:ph type="dt" sz="half" idx="10"/>
          </p:nvPr>
        </p:nvSpPr>
        <p:spPr/>
        <p:txBody>
          <a:bodyPr/>
          <a:lstStyle/>
          <a:p>
            <a:fld id="{A3B60314-9ED4-4A93-AE7C-38C80496E117}" type="datetimeFigureOut">
              <a:rPr lang="tr-TR" smtClean="0"/>
              <a:pPr/>
              <a:t>7.10.2021</a:t>
            </a:fld>
            <a:endParaRPr lang="tr-TR"/>
          </a:p>
        </p:txBody>
      </p:sp>
      <p:sp>
        <p:nvSpPr>
          <p:cNvPr id="9" name="Slayt Numarası Yer Tutucusu 8"/>
          <p:cNvSpPr>
            <a:spLocks noGrp="1"/>
          </p:cNvSpPr>
          <p:nvPr>
            <p:ph type="sldNum" sz="quarter" idx="11"/>
          </p:nvPr>
        </p:nvSpPr>
        <p:spPr/>
        <p:txBody>
          <a:bodyPr/>
          <a:lstStyle/>
          <a:p>
            <a:fld id="{8720E1FF-EA16-4C55-AF75-D72AE8B0B22F}" type="slidenum">
              <a:rPr lang="tr-TR" smtClean="0"/>
              <a:pPr/>
              <a:t>‹#›</a:t>
            </a:fld>
            <a:endParaRPr lang="tr-TR"/>
          </a:p>
        </p:txBody>
      </p:sp>
      <p:sp>
        <p:nvSpPr>
          <p:cNvPr id="10" name="Altbilgi Yer Tutucusu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Metin Yer Tutucus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3B60314-9ED4-4A93-AE7C-38C80496E117}" type="datetimeFigureOut">
              <a:rPr lang="tr-TR" smtClean="0"/>
              <a:pPr/>
              <a:t>7.10.2021</a:t>
            </a:fld>
            <a:endParaRPr lang="tr-TR"/>
          </a:p>
        </p:txBody>
      </p:sp>
      <p:sp>
        <p:nvSpPr>
          <p:cNvPr id="10" name="Altbilgi Yer Tutucusu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Slayt Numarası Yer Tutucus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720E1FF-EA16-4C55-AF75-D72AE8B0B22F}" type="slidenum">
              <a:rPr lang="tr-TR" smtClean="0"/>
              <a:pPr/>
              <a:t>‹#›</a:t>
            </a:fld>
            <a:endParaRPr lang="tr-TR"/>
          </a:p>
        </p:txBody>
      </p:sp>
      <p:sp>
        <p:nvSpPr>
          <p:cNvPr id="5" name="Başlık Yer Tutucus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6.png"/><Relationship Id="rId4" Type="http://schemas.microsoft.com/office/2007/relationships/media" Target="../media/media1.mp4"/></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q=K%C4%B0TLE+%C4%B0LET%C4%B0%C5%9E%C4%B0M+ARA%C3%87LARI&amp;source=lnms&amp;tbm=isch&amp;sa=X&amp;ved=2ahUKEwjt85Pd1KHzAhVqgf0HHUnhBSsQ_AUoAXoECAEQAw&amp;biw=1366&amp;bih=657&amp;dpr=1" TargetMode="External"/><Relationship Id="rId2" Type="http://schemas.openxmlformats.org/officeDocument/2006/relationships/hyperlink" Target="https://cdnacikogretim.istanbul.edu.tr/auzefcontent/20_21_Guz/iletisim_bilimi/9/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denkbilgi.com/elektronik-iletisim-nedir.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4653136"/>
            <a:ext cx="7772400" cy="1800200"/>
          </a:xfrm>
        </p:spPr>
        <p:txBody>
          <a:bodyPr>
            <a:noAutofit/>
          </a:bodyPr>
          <a:lstStyle/>
          <a:p>
            <a:pPr algn="ctr"/>
            <a:r>
              <a:rPr lang="tr-TR" sz="6600" b="1" dirty="0" smtClean="0">
                <a:latin typeface="Verdana" pitchFamily="34" charset="0"/>
                <a:ea typeface="Verdana" pitchFamily="34" charset="0"/>
              </a:rPr>
              <a:t>İLETİŞİM </a:t>
            </a:r>
            <a:br>
              <a:rPr lang="tr-TR" sz="6600" b="1" dirty="0" smtClean="0">
                <a:latin typeface="Verdana" pitchFamily="34" charset="0"/>
                <a:ea typeface="Verdana" pitchFamily="34" charset="0"/>
              </a:rPr>
            </a:br>
            <a:r>
              <a:rPr lang="tr-TR" sz="6600" b="1" dirty="0" smtClean="0">
                <a:latin typeface="Verdana" pitchFamily="34" charset="0"/>
                <a:ea typeface="Verdana" pitchFamily="34" charset="0"/>
              </a:rPr>
              <a:t>BECERİLERİ</a:t>
            </a:r>
            <a:endParaRPr lang="tr-TR" sz="6600" b="1" dirty="0">
              <a:latin typeface="Verdana" pitchFamily="34" charset="0"/>
              <a:ea typeface="Verdana" pitchFamily="34" charset="0"/>
            </a:endParaRP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520" y="338430"/>
            <a:ext cx="8640960" cy="3960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98091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BEBA8EAE-BF5A-486C-A8C5-ECC9F3942E4B}">
                <a14:imgProps xmlns="" xmlns:a14="http://schemas.microsoft.com/office/drawing/2010/main">
                  <a14:imgLayer r:embed="rId4">
                    <a14:imgEffect>
                      <a14:sharpenSoften amount="80000"/>
                    </a14:imgEffect>
                    <a14:imgEffect>
                      <a14:brightnessContrast bright="-9000" contrast="16000"/>
                    </a14:imgEffect>
                  </a14:imgLayer>
                </a14:imgProps>
              </a:ext>
              <a:ext uri="{28A0092B-C50C-407E-A947-70E740481C1C}">
                <a14:useLocalDpi xmlns="" xmlns:a14="http://schemas.microsoft.com/office/drawing/2010/main" val="0"/>
              </a:ext>
            </a:extLst>
          </a:blip>
          <a:srcRect/>
          <a:stretch>
            <a:fillRect/>
          </a:stretch>
        </p:blipFill>
        <p:spPr bwMode="auto">
          <a:xfrm>
            <a:off x="5194" y="0"/>
            <a:ext cx="9138805"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60925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5017" y="404664"/>
            <a:ext cx="8229600" cy="1219200"/>
          </a:xfrm>
        </p:spPr>
        <p:txBody>
          <a:bodyPr>
            <a:noAutofit/>
          </a:bodyPr>
          <a:lstStyle/>
          <a:p>
            <a:pPr algn="ctr"/>
            <a:r>
              <a:rPr lang="tr-TR" sz="4400" b="1" dirty="0" smtClean="0">
                <a:latin typeface="Verdana" pitchFamily="34" charset="0"/>
                <a:ea typeface="Verdana" pitchFamily="34" charset="0"/>
              </a:rPr>
              <a:t>İLETİŞİM </a:t>
            </a:r>
            <a:br>
              <a:rPr lang="tr-TR" sz="4400" b="1" dirty="0" smtClean="0">
                <a:latin typeface="Verdana" pitchFamily="34" charset="0"/>
                <a:ea typeface="Verdana" pitchFamily="34" charset="0"/>
              </a:rPr>
            </a:br>
            <a:r>
              <a:rPr lang="tr-TR" sz="4400" b="1" dirty="0" smtClean="0">
                <a:latin typeface="Verdana" pitchFamily="34" charset="0"/>
                <a:ea typeface="Verdana" pitchFamily="34" charset="0"/>
              </a:rPr>
              <a:t>NEDEN GEREKLİDİR?</a:t>
            </a:r>
            <a:endParaRPr lang="tr-TR" sz="4400" b="1" dirty="0">
              <a:latin typeface="Verdana" pitchFamily="34" charset="0"/>
              <a:ea typeface="Verdana" pitchFamily="34" charset="0"/>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544" y="1700808"/>
            <a:ext cx="8280920" cy="4680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68095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playback_Trim.mp4">
            <a:hlinkClick r:id="" action="ppaction://media"/>
          </p:cNvPr>
          <p:cNvPicPr>
            <a:picLocks noGrp="1" noChangeAspect="1"/>
          </p:cNvPicPr>
          <p:nvPr>
            <p:ph idx="1"/>
            <a:videoFile r:link="rId1"/>
            <p:extLst>
              <p:ext uri="{DAA4B4D4-6D71-4841-9C94-3DE7FCFB9230}">
                <p14:media xmlns="" xmlns:p14="http://schemas.microsoft.com/office/powerpoint/2010/main" r:embed="rId4"/>
              </p:ext>
            </p:extLst>
          </p:nvPr>
        </p:nvPicPr>
        <p:blipFill>
          <a:blip r:embed="rId5"/>
          <a:stretch>
            <a:fillRect/>
          </a:stretch>
        </p:blipFill>
        <p:spPr>
          <a:xfrm>
            <a:off x="0" y="0"/>
            <a:ext cx="9144000" cy="6309320"/>
          </a:xfrm>
        </p:spPr>
      </p:pic>
    </p:spTree>
    <p:extLst>
      <p:ext uri="{BB962C8B-B14F-4D97-AF65-F5344CB8AC3E}">
        <p14:creationId xmlns="" xmlns:p14="http://schemas.microsoft.com/office/powerpoint/2010/main" val="16292121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mute="1">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052736"/>
            <a:ext cx="7920880" cy="5184576"/>
          </a:xfrm>
        </p:spPr>
        <p:txBody>
          <a:bodyPr>
            <a:normAutofit/>
          </a:bodyPr>
          <a:lstStyle/>
          <a:p>
            <a:pPr algn="just">
              <a:lnSpc>
                <a:spcPct val="150000"/>
              </a:lnSpc>
              <a:buClr>
                <a:schemeClr val="tx1"/>
              </a:buClr>
              <a:buFont typeface="Wingdings" pitchFamily="2" charset="2"/>
              <a:buChar char="Ø"/>
            </a:pPr>
            <a:r>
              <a:rPr lang="tr-TR" sz="2800" dirty="0" smtClean="0">
                <a:latin typeface="Times New Roman" pitchFamily="18" charset="0"/>
                <a:ea typeface="Verdana" pitchFamily="34" charset="0"/>
                <a:cs typeface="Times New Roman" pitchFamily="18" charset="0"/>
              </a:rPr>
              <a:t>Gizem’in üzgün olmasındaki sebep nedir??</a:t>
            </a:r>
          </a:p>
          <a:p>
            <a:pPr algn="just">
              <a:lnSpc>
                <a:spcPct val="150000"/>
              </a:lnSpc>
              <a:buClr>
                <a:schemeClr val="tx1"/>
              </a:buClr>
              <a:buFont typeface="Wingdings" pitchFamily="2" charset="2"/>
              <a:buChar char="Ø"/>
            </a:pPr>
            <a:r>
              <a:rPr lang="tr-TR" sz="2800" dirty="0" smtClean="0">
                <a:latin typeface="Times New Roman" pitchFamily="18" charset="0"/>
                <a:ea typeface="Verdana" pitchFamily="34" charset="0"/>
                <a:cs typeface="Times New Roman" pitchFamily="18" charset="0"/>
              </a:rPr>
              <a:t>Gizem’in abisinin eşyalarına izinsiz dokunmak istemesi doğru mu? Siz abisinin yerinde olsaydınız neler hissederdiniz?</a:t>
            </a:r>
          </a:p>
          <a:p>
            <a:pPr algn="just">
              <a:lnSpc>
                <a:spcPct val="150000"/>
              </a:lnSpc>
              <a:buClr>
                <a:schemeClr val="tx1"/>
              </a:buClr>
              <a:buFont typeface="Wingdings" pitchFamily="2" charset="2"/>
              <a:buChar char="Ø"/>
            </a:pPr>
            <a:r>
              <a:rPr lang="tr-TR" sz="2800" dirty="0" smtClean="0">
                <a:latin typeface="Times New Roman" pitchFamily="18" charset="0"/>
                <a:ea typeface="Verdana" pitchFamily="34" charset="0"/>
                <a:cs typeface="Times New Roman" pitchFamily="18" charset="0"/>
              </a:rPr>
              <a:t>Eğer </a:t>
            </a:r>
            <a:r>
              <a:rPr lang="tr-TR" sz="2800" dirty="0">
                <a:latin typeface="Times New Roman" pitchFamily="18" charset="0"/>
                <a:ea typeface="Verdana" pitchFamily="34" charset="0"/>
                <a:cs typeface="Times New Roman" pitchFamily="18" charset="0"/>
              </a:rPr>
              <a:t>ailemizdeki kişilerle ve arkadaşlarımızla sorunlar yaşıyorsak </a:t>
            </a:r>
            <a:r>
              <a:rPr lang="tr-TR" sz="2800" dirty="0" smtClean="0">
                <a:latin typeface="Times New Roman" pitchFamily="18" charset="0"/>
                <a:ea typeface="Verdana" pitchFamily="34" charset="0"/>
                <a:cs typeface="Times New Roman" pitchFamily="18" charset="0"/>
              </a:rPr>
              <a:t>neler yapabiliriz??</a:t>
            </a:r>
            <a:endParaRPr lang="tr-TR" dirty="0">
              <a:latin typeface="Times New Roman" pitchFamily="18" charset="0"/>
              <a:cs typeface="Times New Roman" pitchFamily="18" charset="0"/>
            </a:endParaRPr>
          </a:p>
        </p:txBody>
      </p:sp>
    </p:spTree>
    <p:extLst>
      <p:ext uri="{BB962C8B-B14F-4D97-AF65-F5344CB8AC3E}">
        <p14:creationId xmlns="" xmlns:p14="http://schemas.microsoft.com/office/powerpoint/2010/main" val="1266807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9660" y="188640"/>
            <a:ext cx="8229600" cy="523381"/>
          </a:xfrm>
        </p:spPr>
        <p:txBody>
          <a:bodyPr>
            <a:normAutofit/>
          </a:bodyPr>
          <a:lstStyle/>
          <a:p>
            <a:pPr algn="ctr"/>
            <a:r>
              <a:rPr lang="tr-TR" sz="2800" b="1" dirty="0" smtClean="0">
                <a:latin typeface="Verdana" pitchFamily="34" charset="0"/>
                <a:ea typeface="Verdana" pitchFamily="34" charset="0"/>
              </a:rPr>
              <a:t>İLETİŞİM TÜRLERİ</a:t>
            </a:r>
            <a:endParaRPr lang="tr-TR" sz="2800" b="1" dirty="0">
              <a:latin typeface="Verdana" pitchFamily="34" charset="0"/>
              <a:ea typeface="Verdana" pitchFamily="34" charset="0"/>
            </a:endParaRPr>
          </a:p>
        </p:txBody>
      </p:sp>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9660" y="3727082"/>
            <a:ext cx="3908648" cy="2438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88024" y="909790"/>
            <a:ext cx="3816424" cy="230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811796" y="3272021"/>
            <a:ext cx="3384376" cy="369332"/>
          </a:xfrm>
          <a:prstGeom prst="rect">
            <a:avLst/>
          </a:prstGeom>
          <a:noFill/>
        </p:spPr>
        <p:txBody>
          <a:bodyPr wrap="square" rtlCol="0">
            <a:spAutoFit/>
          </a:bodyPr>
          <a:lstStyle/>
          <a:p>
            <a:pPr algn="ctr"/>
            <a:r>
              <a:rPr lang="tr-TR" b="1" dirty="0" smtClean="0"/>
              <a:t>SÖZLÜ İLETİŞİM</a:t>
            </a:r>
            <a:endParaRPr lang="tr-TR" b="1" dirty="0"/>
          </a:p>
        </p:txBody>
      </p:sp>
      <p:sp>
        <p:nvSpPr>
          <p:cNvPr id="9" name="Metin kutusu 8"/>
          <p:cNvSpPr txBox="1"/>
          <p:nvPr/>
        </p:nvSpPr>
        <p:spPr>
          <a:xfrm>
            <a:off x="5004048" y="3272021"/>
            <a:ext cx="3384376" cy="369332"/>
          </a:xfrm>
          <a:prstGeom prst="rect">
            <a:avLst/>
          </a:prstGeom>
          <a:noFill/>
        </p:spPr>
        <p:txBody>
          <a:bodyPr wrap="square" rtlCol="0">
            <a:spAutoFit/>
          </a:bodyPr>
          <a:lstStyle/>
          <a:p>
            <a:pPr algn="ctr"/>
            <a:r>
              <a:rPr lang="tr-TR" b="1" dirty="0" smtClean="0"/>
              <a:t>YAZILI İLETİŞİM</a:t>
            </a:r>
            <a:endParaRPr lang="tr-TR" b="1" dirty="0"/>
          </a:p>
        </p:txBody>
      </p:sp>
      <p:sp>
        <p:nvSpPr>
          <p:cNvPr id="10" name="Metin kutusu 9"/>
          <p:cNvSpPr txBox="1"/>
          <p:nvPr/>
        </p:nvSpPr>
        <p:spPr>
          <a:xfrm>
            <a:off x="857224" y="6215082"/>
            <a:ext cx="3384376" cy="369332"/>
          </a:xfrm>
          <a:prstGeom prst="rect">
            <a:avLst/>
          </a:prstGeom>
          <a:noFill/>
        </p:spPr>
        <p:txBody>
          <a:bodyPr wrap="square" rtlCol="0">
            <a:spAutoFit/>
          </a:bodyPr>
          <a:lstStyle/>
          <a:p>
            <a:pPr algn="ctr"/>
            <a:r>
              <a:rPr lang="tr-TR" b="1" dirty="0" smtClean="0"/>
              <a:t>SÖZSÜZ İLETİŞİM</a:t>
            </a:r>
            <a:endParaRPr lang="tr-TR" b="1" dirty="0"/>
          </a:p>
        </p:txBody>
      </p:sp>
      <p:pic>
        <p:nvPicPr>
          <p:cNvPr id="4102" name="Picture 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838650" y="3712409"/>
            <a:ext cx="3765798" cy="24528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Metin kutusu 12"/>
          <p:cNvSpPr txBox="1"/>
          <p:nvPr/>
        </p:nvSpPr>
        <p:spPr>
          <a:xfrm>
            <a:off x="4703917" y="6234939"/>
            <a:ext cx="3976228" cy="369332"/>
          </a:xfrm>
          <a:prstGeom prst="rect">
            <a:avLst/>
          </a:prstGeom>
          <a:noFill/>
        </p:spPr>
        <p:txBody>
          <a:bodyPr wrap="square" rtlCol="0">
            <a:spAutoFit/>
          </a:bodyPr>
          <a:lstStyle/>
          <a:p>
            <a:pPr algn="ctr"/>
            <a:r>
              <a:rPr lang="tr-TR" b="1" dirty="0" smtClean="0"/>
              <a:t>ELEKTRONİK İLETİŞİM İLETİŞİM</a:t>
            </a:r>
            <a:endParaRPr lang="tr-TR" b="1" dirty="0"/>
          </a:p>
        </p:txBody>
      </p:sp>
      <p:pic>
        <p:nvPicPr>
          <p:cNvPr id="1026" name="Picture 2" descr="C:\Users\ARM\Desktop\How_to_Write_an_About_Us_Page_That_Actually_Converts.jpg"/>
          <p:cNvPicPr>
            <a:picLocks noChangeAspect="1" noChangeArrowheads="1"/>
          </p:cNvPicPr>
          <p:nvPr/>
        </p:nvPicPr>
        <p:blipFill>
          <a:blip r:embed="rId6"/>
          <a:srcRect/>
          <a:stretch>
            <a:fillRect/>
          </a:stretch>
        </p:blipFill>
        <p:spPr bwMode="auto">
          <a:xfrm>
            <a:off x="714348" y="928670"/>
            <a:ext cx="3714776" cy="2286016"/>
          </a:xfrm>
          <a:prstGeom prst="rect">
            <a:avLst/>
          </a:prstGeom>
          <a:noFill/>
        </p:spPr>
      </p:pic>
    </p:spTree>
    <p:extLst>
      <p:ext uri="{BB962C8B-B14F-4D97-AF65-F5344CB8AC3E}">
        <p14:creationId xmlns="" xmlns:p14="http://schemas.microsoft.com/office/powerpoint/2010/main" val="2267214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a:extLst>
              <a:ext uri="{BEBA8EAE-BF5A-486C-A8C5-ECC9F3942E4B}">
                <a14:imgProps xmlns="" xmlns:a14="http://schemas.microsoft.com/office/drawing/2010/main">
                  <a14:imgLayer r:embed="rId4">
                    <a14:imgEffect>
                      <a14:sharpenSoften amount="32000"/>
                    </a14:imgEffect>
                    <a14:imgEffect>
                      <a14:brightnessContrast bright="-17000" contrast="33000"/>
                    </a14:imgEffect>
                  </a14:imgLayer>
                </a14:imgProps>
              </a:ext>
              <a:ext uri="{28A0092B-C50C-407E-A947-70E740481C1C}">
                <a14:useLocalDpi xmlns="" xmlns:a14="http://schemas.microsoft.com/office/drawing/2010/main" val="0"/>
              </a:ext>
            </a:extLst>
          </a:blip>
          <a:srcRect l="10302" t="11111" r="6880" b="6237"/>
          <a:stretch/>
        </p:blipFill>
        <p:spPr bwMode="auto">
          <a:xfrm>
            <a:off x="-1" y="0"/>
            <a:ext cx="9144001"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336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328592"/>
          </a:xfrm>
        </p:spPr>
        <p:txBody>
          <a:bodyPr>
            <a:normAutofit fontScale="92500"/>
          </a:bodyPr>
          <a:lstStyle/>
          <a:p>
            <a:r>
              <a:rPr lang="tr-TR" sz="1600" dirty="0">
                <a:solidFill>
                  <a:schemeClr val="bg1"/>
                </a:solidFill>
                <a:latin typeface="Verdana" pitchFamily="34" charset="0"/>
                <a:ea typeface="Verdana" pitchFamily="34" charset="0"/>
              </a:rPr>
              <a:t>https://</a:t>
            </a:r>
            <a:r>
              <a:rPr lang="tr-TR" sz="1600" dirty="0" smtClean="0">
                <a:solidFill>
                  <a:schemeClr val="bg1"/>
                </a:solidFill>
                <a:latin typeface="Verdana" pitchFamily="34" charset="0"/>
                <a:ea typeface="Verdana" pitchFamily="34" charset="0"/>
              </a:rPr>
              <a:t>www.milliyet.com.tr/teknoloji/iletisim-nedir-neden-onemlidir-iletisim-turleri-nelerdir-6176960</a:t>
            </a:r>
            <a:r>
              <a:rPr lang="tr-TR" sz="1600" dirty="0">
                <a:solidFill>
                  <a:schemeClr val="bg1"/>
                </a:solidFill>
                <a:latin typeface="Verdana" pitchFamily="34" charset="0"/>
                <a:ea typeface="Verdana" pitchFamily="34" charset="0"/>
              </a:rPr>
              <a:t>. [Erişim Tarihi: 28.09.2021</a:t>
            </a:r>
            <a:r>
              <a:rPr lang="tr-TR" sz="1600" dirty="0" smtClean="0">
                <a:solidFill>
                  <a:schemeClr val="bg1"/>
                </a:solidFill>
                <a:latin typeface="Verdana" pitchFamily="34" charset="0"/>
                <a:ea typeface="Verdana" pitchFamily="34" charset="0"/>
              </a:rPr>
              <a:t>]</a:t>
            </a:r>
          </a:p>
          <a:p>
            <a:endParaRPr lang="tr-TR" sz="1600" dirty="0" smtClean="0">
              <a:solidFill>
                <a:schemeClr val="bg1"/>
              </a:solidFill>
              <a:latin typeface="Verdana" pitchFamily="34" charset="0"/>
              <a:ea typeface="Verdana" pitchFamily="34" charset="0"/>
            </a:endParaRPr>
          </a:p>
          <a:p>
            <a:r>
              <a:rPr lang="tr-TR" sz="1600" dirty="0">
                <a:solidFill>
                  <a:schemeClr val="bg1"/>
                </a:solidFill>
                <a:latin typeface="Verdana" pitchFamily="34" charset="0"/>
                <a:ea typeface="Verdana" pitchFamily="34" charset="0"/>
                <a:hlinkClick r:id="rId2"/>
              </a:rPr>
              <a:t>https://cdnacikogretim.istanbul.edu.tr/auzefcontent/20_21_Guz/iletisim_bilimi/9/index.html#:~:text=G%C3%BCn%C3%BCm%C3%BCzde%20%C4%B0nternet%20(e%2Dposta%20vd,ileti%C5%9Fimin%20ayr%C4%B1lmaz%20par%C3%A7alar%C4%B1%20durumuna%20gelmi%C5%9Ftir</a:t>
            </a:r>
            <a:r>
              <a:rPr lang="tr-TR" sz="1600" dirty="0">
                <a:solidFill>
                  <a:schemeClr val="bg1"/>
                </a:solidFill>
                <a:latin typeface="Verdana" pitchFamily="34" charset="0"/>
                <a:ea typeface="Verdana" pitchFamily="34" charset="0"/>
              </a:rPr>
              <a:t>. [Erişim Tarihi: 28.09.2021</a:t>
            </a:r>
            <a:r>
              <a:rPr lang="tr-TR" sz="1600" dirty="0" smtClean="0">
                <a:solidFill>
                  <a:schemeClr val="bg1"/>
                </a:solidFill>
                <a:latin typeface="Verdana" pitchFamily="34" charset="0"/>
                <a:ea typeface="Verdana" pitchFamily="34" charset="0"/>
              </a:rPr>
              <a:t>]</a:t>
            </a:r>
          </a:p>
          <a:p>
            <a:endParaRPr lang="tr-TR" sz="1600" dirty="0" smtClean="0">
              <a:solidFill>
                <a:schemeClr val="bg1"/>
              </a:solidFill>
              <a:latin typeface="Verdana" pitchFamily="34" charset="0"/>
              <a:ea typeface="Verdana" pitchFamily="34" charset="0"/>
            </a:endParaRPr>
          </a:p>
          <a:p>
            <a:r>
              <a:rPr lang="tr-TR" sz="1600" dirty="0" smtClean="0">
                <a:solidFill>
                  <a:schemeClr val="bg1"/>
                </a:solidFill>
                <a:latin typeface="Verdana" pitchFamily="34" charset="0"/>
                <a:ea typeface="Verdana" pitchFamily="34" charset="0"/>
              </a:rPr>
              <a:t>https</a:t>
            </a:r>
            <a:r>
              <a:rPr lang="tr-TR" sz="1600" dirty="0">
                <a:solidFill>
                  <a:schemeClr val="bg1"/>
                </a:solidFill>
                <a:latin typeface="Verdana" pitchFamily="34" charset="0"/>
                <a:ea typeface="Verdana" pitchFamily="34" charset="0"/>
              </a:rPr>
              <a:t>://www.google.com/search?q=tablet+televizyon+telefon++</a:t>
            </a:r>
            <a:r>
              <a:rPr lang="tr-TR" sz="1600" dirty="0" smtClean="0">
                <a:solidFill>
                  <a:schemeClr val="bg1"/>
                </a:solidFill>
                <a:latin typeface="Verdana" pitchFamily="34" charset="0"/>
                <a:ea typeface="Verdana" pitchFamily="34" charset="0"/>
              </a:rPr>
              <a:t>ani&amp;tbm=isch&amp;ved=2ahUKEwitzKb_0qHzAhXVyLsIHWgnBMgQ2cCegQIABAA&amp;oq=tablet+televizyon+telefon</a:t>
            </a:r>
            <a:r>
              <a:rPr lang="tr-TR" sz="1600" dirty="0">
                <a:solidFill>
                  <a:schemeClr val="bg1"/>
                </a:solidFill>
                <a:latin typeface="Verdana" pitchFamily="34" charset="0"/>
                <a:ea typeface="Verdana" pitchFamily="34" charset="0"/>
              </a:rPr>
              <a:t>++ani&amp;gs_lcp=CgNpbWcQAzoGCAAQCBAeUPusAVjewgFgjcUBaAJwAHgAgAGpAYgB5giSAQMwLjeYAQCgAQGqAQtnd3Mtd2l6LWltZ8ABAQ&amp;sclient=img&amp;ei=rQdTYe3BKNWR7_UP6M6QwAw&amp;bih=657&amp;biw=1366#imgrc=S02d16preUwEvM&amp;imgdii=NsWvA3iywiYiUM. [Erişim Tarihi: 28.09.2021]</a:t>
            </a:r>
          </a:p>
          <a:p>
            <a:pPr marL="0" indent="0">
              <a:buNone/>
            </a:pPr>
            <a:endParaRPr lang="tr-TR" sz="1600" dirty="0">
              <a:solidFill>
                <a:schemeClr val="bg1"/>
              </a:solidFill>
              <a:latin typeface="Verdana" pitchFamily="34" charset="0"/>
              <a:ea typeface="Verdana" pitchFamily="34" charset="0"/>
            </a:endParaRPr>
          </a:p>
          <a:p>
            <a:r>
              <a:rPr lang="tr-TR" sz="1600" dirty="0" smtClean="0">
                <a:solidFill>
                  <a:schemeClr val="bg1"/>
                </a:solidFill>
                <a:latin typeface="Verdana" pitchFamily="34" charset="0"/>
                <a:ea typeface="Verdana" pitchFamily="34" charset="0"/>
                <a:hlinkClick r:id="rId3"/>
              </a:rPr>
              <a:t>https</a:t>
            </a:r>
            <a:r>
              <a:rPr lang="tr-TR" sz="1600" dirty="0">
                <a:solidFill>
                  <a:schemeClr val="bg1"/>
                </a:solidFill>
                <a:latin typeface="Verdana" pitchFamily="34" charset="0"/>
                <a:ea typeface="Verdana" pitchFamily="34" charset="0"/>
                <a:hlinkClick r:id="rId3"/>
              </a:rPr>
              <a:t>://www.google.com/search?q=K%C4%B0TLE+%</a:t>
            </a:r>
            <a:r>
              <a:rPr lang="tr-TR" sz="1600" dirty="0" smtClean="0">
                <a:solidFill>
                  <a:schemeClr val="bg1"/>
                </a:solidFill>
                <a:latin typeface="Verdana" pitchFamily="34" charset="0"/>
                <a:ea typeface="Verdana" pitchFamily="34" charset="0"/>
                <a:hlinkClick r:id="rId3"/>
              </a:rPr>
              <a:t>C4%B0LET%C4%B0%C5%9E%C4%B0M+ARA%C3%87LARI&amp;source=lnms&amp;tbm=isch&amp;sa=X&amp;ved=2ahUKEwjt85Pd1KHzAhVqgf0HHUnhBSsQ_AUoAXoECAEQAw&amp;biw=1366&amp;bih=657&amp;dpr=1#imgrc=hK8sBkKVSACjPM&amp;imgdii=VMzWJTPhNJ2ElM</a:t>
            </a:r>
            <a:r>
              <a:rPr lang="tr-TR" sz="1600" dirty="0">
                <a:solidFill>
                  <a:schemeClr val="bg1"/>
                </a:solidFill>
                <a:latin typeface="Verdana" pitchFamily="34" charset="0"/>
                <a:ea typeface="Verdana" pitchFamily="34" charset="0"/>
              </a:rPr>
              <a:t>. [Erişim Tarihi: 28.09.2021]</a:t>
            </a:r>
          </a:p>
          <a:p>
            <a:endParaRPr lang="tr-TR" sz="1600" dirty="0">
              <a:solidFill>
                <a:schemeClr val="bg1"/>
              </a:solidFill>
              <a:latin typeface="Verdana" pitchFamily="34" charset="0"/>
              <a:ea typeface="Verdana" pitchFamily="34" charset="0"/>
            </a:endParaRPr>
          </a:p>
          <a:p>
            <a:endParaRPr lang="tr-TR" sz="1600" dirty="0">
              <a:solidFill>
                <a:schemeClr val="bg1"/>
              </a:solidFill>
              <a:latin typeface="Verdana" pitchFamily="34" charset="0"/>
              <a:ea typeface="Verdana" pitchFamily="34" charset="0"/>
            </a:endParaRPr>
          </a:p>
          <a:p>
            <a:endParaRPr lang="tr-TR" sz="1600" dirty="0" smtClean="0">
              <a:solidFill>
                <a:schemeClr val="bg1"/>
              </a:solidFill>
              <a:latin typeface="Verdana" pitchFamily="34" charset="0"/>
              <a:ea typeface="Verdana" pitchFamily="34" charset="0"/>
            </a:endParaRPr>
          </a:p>
          <a:p>
            <a:endParaRPr lang="tr-TR" sz="1600" dirty="0">
              <a:solidFill>
                <a:schemeClr val="bg1"/>
              </a:solidFill>
              <a:latin typeface="Verdana" pitchFamily="34" charset="0"/>
              <a:ea typeface="Verdana" pitchFamily="34" charset="0"/>
            </a:endParaRPr>
          </a:p>
        </p:txBody>
      </p:sp>
      <p:sp>
        <p:nvSpPr>
          <p:cNvPr id="4" name="Başlık 3"/>
          <p:cNvSpPr>
            <a:spLocks noGrp="1"/>
          </p:cNvSpPr>
          <p:nvPr>
            <p:ph type="title"/>
          </p:nvPr>
        </p:nvSpPr>
        <p:spPr>
          <a:xfrm>
            <a:off x="467544" y="116632"/>
            <a:ext cx="8229600" cy="742528"/>
          </a:xfrm>
        </p:spPr>
        <p:txBody>
          <a:bodyPr>
            <a:normAutofit/>
          </a:bodyPr>
          <a:lstStyle/>
          <a:p>
            <a:pPr algn="ctr"/>
            <a:r>
              <a:rPr lang="tr-TR" sz="4000" dirty="0" smtClean="0">
                <a:solidFill>
                  <a:schemeClr val="bg2"/>
                </a:solidFill>
              </a:rPr>
              <a:t>KAYNAKÇA</a:t>
            </a:r>
            <a:endParaRPr lang="tr-TR" sz="4000" dirty="0">
              <a:solidFill>
                <a:schemeClr val="bg2"/>
              </a:solidFill>
            </a:endParaRPr>
          </a:p>
        </p:txBody>
      </p:sp>
    </p:spTree>
    <p:extLst>
      <p:ext uri="{BB962C8B-B14F-4D97-AF65-F5344CB8AC3E}">
        <p14:creationId xmlns="" xmlns:p14="http://schemas.microsoft.com/office/powerpoint/2010/main" val="3561993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404664"/>
            <a:ext cx="8496944" cy="6048672"/>
          </a:xfrm>
        </p:spPr>
        <p:txBody>
          <a:bodyPr>
            <a:normAutofit fontScale="85000" lnSpcReduction="20000"/>
          </a:bodyPr>
          <a:lstStyle/>
          <a:p>
            <a:r>
              <a:rPr lang="tr-TR" sz="1600" dirty="0">
                <a:solidFill>
                  <a:schemeClr val="bg1"/>
                </a:solidFill>
              </a:rPr>
              <a:t>https://www.google.com/search?q=ileti%C5%9Fim+&amp;</a:t>
            </a:r>
            <a:r>
              <a:rPr lang="tr-TR" sz="1600" dirty="0" smtClean="0">
                <a:solidFill>
                  <a:schemeClr val="bg1"/>
                </a:solidFill>
              </a:rPr>
              <a:t>tbm=isch&amp;ved=2ahUKEwj0_97Fx6PzAhVIaBoKHRRXDTAQ2cCegQIABAA&amp;oq=ileti%C5%9Fim</a:t>
            </a:r>
            <a:r>
              <a:rPr lang="tr-TR" sz="1600" dirty="0">
                <a:solidFill>
                  <a:schemeClr val="bg1"/>
                </a:solidFill>
              </a:rPr>
              <a:t>+&amp;</a:t>
            </a:r>
            <a:r>
              <a:rPr lang="tr-TR" sz="1600" dirty="0" smtClean="0">
                <a:solidFill>
                  <a:schemeClr val="bg1"/>
                </a:solidFill>
              </a:rPr>
              <a:t>gs_lcp=CgNpbWcQAzIECAAQQzIFCAAQgAQyBQgAEIAEMgUIABCABDIFCAAQgAQyBQgAEIAEMgUIABCABDIFCAAQgAQyBQgAEIAEMgUIABCABFC5pQJYvLECYI61AmgAcAB4AYAB1AOIAYkSkgEJMC40LjUuMC4xmAEAoAEBqgELZ3dzLXdpei1pbWfAAQE&amp;sclient=img&amp;ei=GwhUYbSGJ8jQaZSutYAD&amp;bih=657&amp;biw=1366</a:t>
            </a:r>
            <a:r>
              <a:rPr lang="tr-TR" sz="1600" dirty="0">
                <a:solidFill>
                  <a:schemeClr val="bg1"/>
                </a:solidFill>
              </a:rPr>
              <a:t>. [Erişim Tarihi: 28.09.2021</a:t>
            </a:r>
            <a:r>
              <a:rPr lang="tr-TR" sz="1600" dirty="0" smtClean="0">
                <a:solidFill>
                  <a:schemeClr val="bg1"/>
                </a:solidFill>
              </a:rPr>
              <a:t>]</a:t>
            </a:r>
            <a:endParaRPr lang="tr-TR" sz="1600" dirty="0">
              <a:solidFill>
                <a:schemeClr val="bg1"/>
              </a:solidFill>
            </a:endParaRPr>
          </a:p>
          <a:p>
            <a:r>
              <a:rPr lang="tr-TR" sz="1600" dirty="0">
                <a:solidFill>
                  <a:schemeClr val="bg1"/>
                </a:solidFill>
              </a:rPr>
              <a:t>https://</a:t>
            </a:r>
            <a:r>
              <a:rPr lang="tr-TR" sz="1600" dirty="0" smtClean="0">
                <a:solidFill>
                  <a:schemeClr val="bg1"/>
                </a:solidFill>
              </a:rPr>
              <a:t>www.google.com/search?q=kitle+ileti%C5%9Fim+ara%C3%A7lar%C4%B1&amp;tbm=isch&amp;ved=2ahUKEwjx4piOyKPzAhVSLxoKHVJA0MQ2cCegQIABAA&amp;oq=kitle</a:t>
            </a:r>
            <a:r>
              <a:rPr lang="tr-TR" sz="1600" dirty="0">
                <a:solidFill>
                  <a:schemeClr val="bg1"/>
                </a:solidFill>
              </a:rPr>
              <a:t>+&amp;gs_lcp=CgNpbWcQARgAMgQIABBDMgQIABBDMgUIABCABDIFCAAQgAQyBAgAEEMyBAgAEEMyBQgAEIAEMgUIABCABDIECAAQQzIFCAAQgAQ6CAgAEIAEELEDUJ5QWNJuYLO_A2gAcAB4AIAB4QGIAeAJkgEFMC4xLjWYAQCgAQGqAQtnd3Mtd2l6LWltZ7ABAMABAQ&amp;sclient=img&amp;ei=swhUYbG9I9LeaNL8jZgE&amp;bih=657&amp;biw=1366. [Erişim Tarihi: 28.09.2021</a:t>
            </a:r>
            <a:r>
              <a:rPr lang="tr-TR" sz="1600" dirty="0" smtClean="0">
                <a:solidFill>
                  <a:schemeClr val="bg1"/>
                </a:solidFill>
              </a:rPr>
              <a:t>]</a:t>
            </a:r>
          </a:p>
          <a:p>
            <a:r>
              <a:rPr lang="tr-TR" sz="1600" dirty="0">
                <a:solidFill>
                  <a:schemeClr val="bg1"/>
                </a:solidFill>
              </a:rPr>
              <a:t>https://</a:t>
            </a:r>
            <a:r>
              <a:rPr lang="tr-TR" sz="1600" dirty="0" smtClean="0">
                <a:solidFill>
                  <a:schemeClr val="bg1"/>
                </a:solidFill>
              </a:rPr>
              <a:t>www.google.com/search?q=s%C3%B6zs%C3%BCz+ileti%C5%9Fim&amp;tbm=isch&amp;ved=2ahUKEwjWuc2xyaPzAhVDlxoKHTOXBDAQ2cCegQIABAA&amp;oq=s%C3%B6zs%C3%BCz&amp;gs_lcp=CgNpbWcQARgAMgUIABCABDIFCAAQgAQyBQgAEIAEMgUIABCABDIFCAAQgAQyBQgAEIAEMgUIABCABDIFCAAQgAQyBQgAEIAEMgUIABCABDoECAAQQzoICAAQgAQQsQM6BwgAELEDEENQskhYvnJguYEBaABwAHgAgAHqAYgBngqSAQUwLjEuNZgBAKABAaoBC2d3cy13aXotaW1nsAEAwAEB&amp;sclient=img&amp;ei=CgpUYdaMEcOuarOukoAD&amp;bih=657&amp;biw=1366</a:t>
            </a:r>
            <a:r>
              <a:rPr lang="tr-TR" sz="1600" dirty="0">
                <a:solidFill>
                  <a:schemeClr val="bg1"/>
                </a:solidFill>
              </a:rPr>
              <a:t>. [Erişim Tarihi: 28.09.2021</a:t>
            </a:r>
            <a:r>
              <a:rPr lang="tr-TR" sz="1600" dirty="0" smtClean="0">
                <a:solidFill>
                  <a:schemeClr val="bg1"/>
                </a:solidFill>
              </a:rPr>
              <a:t>]</a:t>
            </a:r>
          </a:p>
          <a:p>
            <a:r>
              <a:rPr lang="tr-TR" sz="1600" dirty="0">
                <a:solidFill>
                  <a:schemeClr val="bg1"/>
                </a:solidFill>
              </a:rPr>
              <a:t>https://</a:t>
            </a:r>
            <a:r>
              <a:rPr lang="tr-TR" sz="1600" dirty="0" smtClean="0">
                <a:solidFill>
                  <a:schemeClr val="bg1"/>
                </a:solidFill>
              </a:rPr>
              <a:t>www.google.com/search?q=yaz%C4%B1l%C4%B1+ileti%C5%9Fim&amp;tbm=isch&amp;ved=2ahUKEwjAlIq6yaPzAhVLZxoKHYaKCmEQ2cCegQIABAA&amp;oq=yaz%C4%B1l&amp;gs_lcp=CgNpbWcQARgAMgQIABBDMgQIABBDMggIABCABBCxAzIFCAAQgAQyBQgAEIAEMggIABCABBCxAzIECAAQQzIFCAAQgAQyBQgAEIAEMgUIABCABDoICAAQsQMQgwE6CwgAEIAEELEDEIMBUL3_BliCigdgzJYHaABwAHgAgAGLAogBmAiSAQUwLjMuMpgBAKABAaoBC2d3cy13aXotaW1nsAEAwAEB&amp;sclient=img&amp;ei=HApUYcCWA8vOaYaVqogG&amp;bih=657&amp;biw=1366#imgrc=malueqxFuETi0M. [Erişim Tarihi: 29.09.2021</a:t>
            </a:r>
            <a:r>
              <a:rPr lang="tr-TR" sz="1600" dirty="0">
                <a:solidFill>
                  <a:schemeClr val="bg1"/>
                </a:solidFill>
              </a:rPr>
              <a:t>] </a:t>
            </a:r>
            <a:endParaRPr lang="tr-TR" sz="1600" dirty="0" smtClean="0">
              <a:solidFill>
                <a:schemeClr val="bg1"/>
              </a:solidFill>
            </a:endParaRPr>
          </a:p>
          <a:p>
            <a:r>
              <a:rPr lang="tr-TR" sz="1600" dirty="0" smtClean="0">
                <a:solidFill>
                  <a:schemeClr val="bg1"/>
                </a:solidFill>
              </a:rPr>
              <a:t>http</a:t>
            </a:r>
            <a:r>
              <a:rPr lang="tr-TR" sz="1600" dirty="0">
                <a:solidFill>
                  <a:schemeClr val="bg1"/>
                </a:solidFill>
              </a:rPr>
              <a:t>://</a:t>
            </a:r>
            <a:r>
              <a:rPr lang="tr-TR" sz="1600" dirty="0" smtClean="0">
                <a:solidFill>
                  <a:schemeClr val="bg1"/>
                </a:solidFill>
              </a:rPr>
              <a:t>www.nefesokulu.com/158makaleKonusmaninOnemi.html</a:t>
            </a:r>
            <a:r>
              <a:rPr lang="tr-TR" sz="1600" dirty="0">
                <a:solidFill>
                  <a:schemeClr val="bg1"/>
                </a:solidFill>
              </a:rPr>
              <a:t>#:~:</a:t>
            </a:r>
            <a:r>
              <a:rPr lang="tr-TR" sz="1600" dirty="0" err="1">
                <a:solidFill>
                  <a:schemeClr val="bg1"/>
                </a:solidFill>
              </a:rPr>
              <a:t>text</a:t>
            </a:r>
            <a:r>
              <a:rPr lang="tr-TR" sz="1600" dirty="0">
                <a:solidFill>
                  <a:schemeClr val="bg1"/>
                </a:solidFill>
              </a:rPr>
              <a:t>=Konu%C5%9Fma%20toplumsal%20hayat%C4%B1n%20ayr%C4%B1lmaz%20bir,d%C3%BC%C5%9F%C3%BCncelerini%20birbirleriyle%20payla%C5%9Fabilir%2C%20birbirlerini%20anlayabilirler.&amp;text=%C4%B0nsan%C4%B1n%20ya%C5%9Fant%C4%B1s%C4%B1n%C4%B1%20s%C3%BCrd%C3%BCrebilmesi%2C%20%C3%A7evresiyle%20ili%C5%9Fki,kurdu%C4%9Fu%20ileti%C5%9Fim%20son%20derece%20%C3%B6nemlidir</a:t>
            </a:r>
            <a:r>
              <a:rPr lang="tr-TR" sz="1600" dirty="0" smtClean="0">
                <a:solidFill>
                  <a:schemeClr val="bg1"/>
                </a:solidFill>
              </a:rPr>
              <a:t>.[ Erişim Tarihi:  07.10.2021]</a:t>
            </a:r>
            <a:endParaRPr lang="tr-TR" sz="1600" dirty="0">
              <a:solidFill>
                <a:schemeClr val="bg1"/>
              </a:solidFill>
            </a:endParaRPr>
          </a:p>
          <a:p>
            <a:r>
              <a:rPr lang="tr-TR" sz="1600" dirty="0">
                <a:solidFill>
                  <a:schemeClr val="bg1"/>
                </a:solidFill>
              </a:rPr>
              <a:t>https://</a:t>
            </a:r>
            <a:r>
              <a:rPr lang="tr-TR" sz="1600" dirty="0" smtClean="0">
                <a:solidFill>
                  <a:schemeClr val="bg1"/>
                </a:solidFill>
              </a:rPr>
              <a:t>www.milliyet.com.tr/egitim/iletisim-turleri-nelerdir-kaca-ayrilir-sozlu-sozsuz-iletisim-cesitleri-ve-sekilleri-6264757 </a:t>
            </a:r>
            <a:r>
              <a:rPr lang="tr-TR" sz="1600" dirty="0">
                <a:solidFill>
                  <a:schemeClr val="bg1"/>
                </a:solidFill>
              </a:rPr>
              <a:t>. [Erişim Tarihi:  07.10.2021] </a:t>
            </a:r>
            <a:endParaRPr lang="tr-TR" sz="1600" dirty="0" smtClean="0">
              <a:solidFill>
                <a:schemeClr val="bg1"/>
              </a:solidFill>
            </a:endParaRPr>
          </a:p>
          <a:p>
            <a:r>
              <a:rPr lang="tr-TR" sz="1600" dirty="0" smtClean="0">
                <a:solidFill>
                  <a:schemeClr val="bg1"/>
                </a:solidFill>
                <a:hlinkClick r:id="rId2"/>
              </a:rPr>
              <a:t>https</a:t>
            </a:r>
            <a:r>
              <a:rPr lang="tr-TR" sz="1600" dirty="0">
                <a:solidFill>
                  <a:schemeClr val="bg1"/>
                </a:solidFill>
                <a:hlinkClick r:id="rId2"/>
              </a:rPr>
              <a:t>://</a:t>
            </a:r>
            <a:r>
              <a:rPr lang="tr-TR" sz="1600" dirty="0" smtClean="0">
                <a:solidFill>
                  <a:schemeClr val="bg1"/>
                </a:solidFill>
                <a:hlinkClick r:id="rId2"/>
              </a:rPr>
              <a:t>www.denkbilgi.com/elektronik-iletisim-nedir.html</a:t>
            </a:r>
            <a:r>
              <a:rPr lang="tr-TR" sz="1600" dirty="0">
                <a:solidFill>
                  <a:schemeClr val="bg1"/>
                </a:solidFill>
              </a:rPr>
              <a:t>. . [Erişim Tarihi:  07.10.2021] </a:t>
            </a:r>
          </a:p>
          <a:p>
            <a:endParaRPr lang="tr-TR" sz="1600" dirty="0" smtClean="0">
              <a:solidFill>
                <a:schemeClr val="bg1"/>
              </a:solidFill>
            </a:endParaRPr>
          </a:p>
          <a:p>
            <a:endParaRPr lang="tr-TR" sz="1600" dirty="0">
              <a:solidFill>
                <a:schemeClr val="bg1"/>
              </a:solidFill>
            </a:endParaRPr>
          </a:p>
          <a:p>
            <a:endParaRPr lang="tr-TR" sz="1600" dirty="0">
              <a:solidFill>
                <a:schemeClr val="bg1"/>
              </a:solidFill>
            </a:endParaRPr>
          </a:p>
          <a:p>
            <a:endParaRPr lang="tr-TR" sz="1600" dirty="0" smtClean="0">
              <a:solidFill>
                <a:schemeClr val="bg1"/>
              </a:solidFill>
            </a:endParaRPr>
          </a:p>
          <a:p>
            <a:endParaRPr lang="tr-TR" sz="1600" dirty="0">
              <a:solidFill>
                <a:schemeClr val="bg1"/>
              </a:solidFill>
            </a:endParaRPr>
          </a:p>
          <a:p>
            <a:endParaRPr lang="tr-TR" sz="1600" dirty="0">
              <a:solidFill>
                <a:schemeClr val="bg1"/>
              </a:solidFill>
            </a:endParaRPr>
          </a:p>
        </p:txBody>
      </p:sp>
    </p:spTree>
    <p:extLst>
      <p:ext uri="{BB962C8B-B14F-4D97-AF65-F5344CB8AC3E}">
        <p14:creationId xmlns="" xmlns:p14="http://schemas.microsoft.com/office/powerpoint/2010/main" val="11466499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563</TotalTime>
  <Words>730</Words>
  <Application>Microsoft Office PowerPoint</Application>
  <PresentationFormat>Ekran Gösterisi (4:3)</PresentationFormat>
  <Paragraphs>63</Paragraphs>
  <Slides>9</Slides>
  <Notes>7</Notes>
  <HiddenSlides>0</HiddenSlides>
  <MMClips>1</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Kağıt</vt:lpstr>
      <vt:lpstr>İLETİŞİM  BECERİLERİ</vt:lpstr>
      <vt:lpstr>Slayt 2</vt:lpstr>
      <vt:lpstr>İLETİŞİM  NEDEN GEREKLİDİR?</vt:lpstr>
      <vt:lpstr>Slayt 4</vt:lpstr>
      <vt:lpstr>Slayt 5</vt:lpstr>
      <vt:lpstr>İLETİŞİM TÜRLERİ</vt:lpstr>
      <vt:lpstr>Slayt 7</vt:lpstr>
      <vt:lpstr>KAYNAKÇA</vt:lpstr>
      <vt:lpstr>Slayt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JET</dc:creator>
  <cp:lastModifiedBy>PC</cp:lastModifiedBy>
  <cp:revision>172</cp:revision>
  <dcterms:created xsi:type="dcterms:W3CDTF">2021-09-28T10:43:43Z</dcterms:created>
  <dcterms:modified xsi:type="dcterms:W3CDTF">2021-10-07T10:15:43Z</dcterms:modified>
</cp:coreProperties>
</file>