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8" r:id="rId3"/>
    <p:sldId id="260" r:id="rId4"/>
    <p:sldId id="261" r:id="rId5"/>
    <p:sldId id="263" r:id="rId6"/>
    <p:sldId id="279" r:id="rId7"/>
    <p:sldId id="264" r:id="rId8"/>
    <p:sldId id="265" r:id="rId9"/>
    <p:sldId id="266" r:id="rId10"/>
    <p:sldId id="267" r:id="rId11"/>
    <p:sldId id="268" r:id="rId12"/>
    <p:sldId id="272" r:id="rId13"/>
    <p:sldId id="271" r:id="rId14"/>
    <p:sldId id="273" r:id="rId15"/>
    <p:sldId id="274" r:id="rId16"/>
    <p:sldId id="276" r:id="rId17"/>
    <p:sldId id="269" r:id="rId18"/>
    <p:sldId id="277" r:id="rId19"/>
    <p:sldId id="270" r:id="rId20"/>
    <p:sldId id="275" r:id="rId21"/>
    <p:sldId id="287" r:id="rId22"/>
    <p:sldId id="278" r:id="rId23"/>
    <p:sldId id="286" r:id="rId24"/>
    <p:sldId id="282" r:id="rId25"/>
    <p:sldId id="280" r:id="rId26"/>
    <p:sldId id="281" r:id="rId27"/>
    <p:sldId id="284" r:id="rId28"/>
    <p:sldId id="262" r:id="rId29"/>
    <p:sldId id="285" r:id="rId30"/>
    <p:sldId id="289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1B333-3792-4C96-8B3D-4D11CC29149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A30DEB-CE16-482F-BFD1-31BCBD22D3B3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BİLGİ  </a:t>
          </a:r>
          <a:endParaRPr lang="tr-TR" dirty="0"/>
        </a:p>
      </dgm:t>
    </dgm:pt>
    <dgm:pt modelId="{4776E2BE-0ABB-454D-BC15-9F6DFC273787}" type="parTrans" cxnId="{D032991D-4A74-4771-B79F-91FB8A413FE4}">
      <dgm:prSet/>
      <dgm:spPr/>
      <dgm:t>
        <a:bodyPr/>
        <a:lstStyle/>
        <a:p>
          <a:endParaRPr lang="tr-TR"/>
        </a:p>
      </dgm:t>
    </dgm:pt>
    <dgm:pt modelId="{EA0027D6-736C-4CBF-97DF-36892259E4C2}" type="sibTrans" cxnId="{D032991D-4A74-4771-B79F-91FB8A413FE4}">
      <dgm:prSet/>
      <dgm:spPr/>
      <dgm:t>
        <a:bodyPr/>
        <a:lstStyle/>
        <a:p>
          <a:endParaRPr lang="tr-TR"/>
        </a:p>
      </dgm:t>
    </dgm:pt>
    <dgm:pt modelId="{85A81CBE-286F-474A-AEDF-86973BDD04CC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b="1" dirty="0" smtClean="0"/>
            <a:t>Öğrenme ile kazanılır. Tekrar ile pekiştirilir. </a:t>
          </a:r>
          <a:endParaRPr lang="tr-TR" b="1" dirty="0"/>
        </a:p>
      </dgm:t>
    </dgm:pt>
    <dgm:pt modelId="{CD238C86-2061-43DC-8DE5-700AA3C2E064}" type="parTrans" cxnId="{30891D35-ECD8-4E08-B826-0237660051EE}">
      <dgm:prSet/>
      <dgm:spPr/>
      <dgm:t>
        <a:bodyPr/>
        <a:lstStyle/>
        <a:p>
          <a:endParaRPr lang="tr-TR"/>
        </a:p>
      </dgm:t>
    </dgm:pt>
    <dgm:pt modelId="{9C259952-9CF5-4A66-889B-1AE43103F2E3}" type="sibTrans" cxnId="{30891D35-ECD8-4E08-B826-0237660051EE}">
      <dgm:prSet/>
      <dgm:spPr/>
      <dgm:t>
        <a:bodyPr/>
        <a:lstStyle/>
        <a:p>
          <a:endParaRPr lang="tr-TR"/>
        </a:p>
      </dgm:t>
    </dgm:pt>
    <dgm:pt modelId="{4A2DEFC0-89D5-42DC-8C55-5A97536DE4B6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YORUM </a:t>
          </a:r>
          <a:endParaRPr lang="tr-TR" dirty="0"/>
        </a:p>
      </dgm:t>
    </dgm:pt>
    <dgm:pt modelId="{31F17A26-D031-49F7-9D11-C2759485C2A4}" type="parTrans" cxnId="{5DC50A1F-A70E-4304-A0F4-B2EA73FBC1FE}">
      <dgm:prSet/>
      <dgm:spPr/>
      <dgm:t>
        <a:bodyPr/>
        <a:lstStyle/>
        <a:p>
          <a:endParaRPr lang="tr-TR"/>
        </a:p>
      </dgm:t>
    </dgm:pt>
    <dgm:pt modelId="{C388CE08-9577-4F7C-A2C1-D0F0328A4633}" type="sibTrans" cxnId="{5DC50A1F-A70E-4304-A0F4-B2EA73FBC1FE}">
      <dgm:prSet/>
      <dgm:spPr/>
      <dgm:t>
        <a:bodyPr/>
        <a:lstStyle/>
        <a:p>
          <a:endParaRPr lang="tr-TR"/>
        </a:p>
      </dgm:t>
    </dgm:pt>
    <dgm:pt modelId="{9A5F58D9-84DF-4435-AA33-E2505DD204CA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tr-TR" b="1" dirty="0"/>
        </a:p>
      </dgm:t>
    </dgm:pt>
    <dgm:pt modelId="{643EC2F6-AA2B-4391-9DC2-881FB658096C}" type="parTrans" cxnId="{84FC7362-1F8C-43DB-8EDD-5A32CDA38D60}">
      <dgm:prSet/>
      <dgm:spPr/>
      <dgm:t>
        <a:bodyPr/>
        <a:lstStyle/>
        <a:p>
          <a:endParaRPr lang="tr-TR"/>
        </a:p>
      </dgm:t>
    </dgm:pt>
    <dgm:pt modelId="{C6916F58-1C39-4269-83F8-B810C1DE9011}" type="sibTrans" cxnId="{84FC7362-1F8C-43DB-8EDD-5A32CDA38D60}">
      <dgm:prSet/>
      <dgm:spPr/>
      <dgm:t>
        <a:bodyPr/>
        <a:lstStyle/>
        <a:p>
          <a:endParaRPr lang="tr-TR"/>
        </a:p>
      </dgm:t>
    </dgm:pt>
    <dgm:pt modelId="{B4D89761-89A0-444F-9D9A-39BB40F7DEEB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dirty="0" smtClean="0"/>
            <a:t>HIZ </a:t>
          </a:r>
          <a:endParaRPr lang="tr-TR" dirty="0"/>
        </a:p>
      </dgm:t>
    </dgm:pt>
    <dgm:pt modelId="{D952D32F-33DC-4EC1-A5E8-1153FDB08CD7}" type="parTrans" cxnId="{3F3571DB-7D7A-4423-940F-2366524F23D2}">
      <dgm:prSet/>
      <dgm:spPr/>
      <dgm:t>
        <a:bodyPr/>
        <a:lstStyle/>
        <a:p>
          <a:endParaRPr lang="tr-TR"/>
        </a:p>
      </dgm:t>
    </dgm:pt>
    <dgm:pt modelId="{72CBD43B-2EEF-4D2E-98EF-7C70616A019B}" type="sibTrans" cxnId="{3F3571DB-7D7A-4423-940F-2366524F23D2}">
      <dgm:prSet/>
      <dgm:spPr/>
      <dgm:t>
        <a:bodyPr/>
        <a:lstStyle/>
        <a:p>
          <a:endParaRPr lang="tr-TR"/>
        </a:p>
      </dgm:t>
    </dgm:pt>
    <dgm:pt modelId="{FAEB0784-1CA2-4E55-8B3A-7B96468D6E85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b="1" dirty="0" smtClean="0"/>
            <a:t>Problemlerin kazanılan bilgiye ve elde edilen yorum gücüne göre belirli bir zaman aralığı içerisinde çözülmesidir.</a:t>
          </a:r>
          <a:endParaRPr lang="tr-TR" b="1" dirty="0"/>
        </a:p>
      </dgm:t>
    </dgm:pt>
    <dgm:pt modelId="{BB184D55-E62C-4715-906C-BDAFF3B23873}" type="parTrans" cxnId="{26DE59B4-5D7D-40C4-AFCD-070D4C164968}">
      <dgm:prSet/>
      <dgm:spPr/>
      <dgm:t>
        <a:bodyPr/>
        <a:lstStyle/>
        <a:p>
          <a:endParaRPr lang="tr-TR"/>
        </a:p>
      </dgm:t>
    </dgm:pt>
    <dgm:pt modelId="{E1F2F568-9A80-4B26-A80F-7B4B0D2A3AB1}" type="sibTrans" cxnId="{26DE59B4-5D7D-40C4-AFCD-070D4C164968}">
      <dgm:prSet/>
      <dgm:spPr/>
      <dgm:t>
        <a:bodyPr/>
        <a:lstStyle/>
        <a:p>
          <a:endParaRPr lang="tr-TR"/>
        </a:p>
      </dgm:t>
    </dgm:pt>
    <dgm:pt modelId="{4CDA373D-AE91-4D8D-A103-D8038A066D9A}">
      <dgm:prSet phldrT="[Metin]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b="1" dirty="0" smtClean="0"/>
            <a:t>Test çözme tekniğini kullanmanın temelini teşkil eder.</a:t>
          </a:r>
          <a:endParaRPr lang="tr-TR" b="1" dirty="0"/>
        </a:p>
      </dgm:t>
    </dgm:pt>
    <dgm:pt modelId="{861E037C-CD92-4FC6-89E8-A9425FB437D3}" type="parTrans" cxnId="{621A288A-C261-44C5-B765-2A6C99BCA9E6}">
      <dgm:prSet/>
      <dgm:spPr/>
      <dgm:t>
        <a:bodyPr/>
        <a:lstStyle/>
        <a:p>
          <a:endParaRPr lang="tr-TR"/>
        </a:p>
      </dgm:t>
    </dgm:pt>
    <dgm:pt modelId="{5B482D4F-E277-456C-B8A1-0C142BEFAF85}" type="sibTrans" cxnId="{621A288A-C261-44C5-B765-2A6C99BCA9E6}">
      <dgm:prSet/>
      <dgm:spPr/>
      <dgm:t>
        <a:bodyPr/>
        <a:lstStyle/>
        <a:p>
          <a:endParaRPr lang="tr-TR"/>
        </a:p>
      </dgm:t>
    </dgm:pt>
    <dgm:pt modelId="{AE77A629-4FBE-4209-AAAD-F549BD2E9D47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b="1" dirty="0" smtClean="0"/>
            <a:t>Öğrenilen </a:t>
          </a:r>
          <a:r>
            <a:rPr lang="tr-TR" b="1" dirty="0"/>
            <a:t>ve tekrar ile pekiştirilen bilgi ile ilgili düşünce geliştirme veya bilgiye farklı açılardan bakabilme gücünü ifade eder. </a:t>
          </a:r>
        </a:p>
      </dgm:t>
    </dgm:pt>
    <dgm:pt modelId="{2A30D3BE-2461-477F-AE28-B183491176A3}" type="parTrans" cxnId="{F6410797-A3AF-482F-84B0-97D52552C7EC}">
      <dgm:prSet/>
      <dgm:spPr/>
      <dgm:t>
        <a:bodyPr/>
        <a:lstStyle/>
        <a:p>
          <a:endParaRPr lang="tr-TR"/>
        </a:p>
      </dgm:t>
    </dgm:pt>
    <dgm:pt modelId="{1C824946-B750-4BA2-8E5D-1E9867DA5FB7}" type="sibTrans" cxnId="{F6410797-A3AF-482F-84B0-97D52552C7EC}">
      <dgm:prSet/>
      <dgm:spPr/>
      <dgm:t>
        <a:bodyPr/>
        <a:lstStyle/>
        <a:p>
          <a:endParaRPr lang="tr-TR"/>
        </a:p>
      </dgm:t>
    </dgm:pt>
    <dgm:pt modelId="{DF953131-8070-4736-842F-776F0401F57F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b="1" dirty="0" smtClean="0"/>
            <a:t>Test </a:t>
          </a:r>
          <a:r>
            <a:rPr lang="tr-TR" b="1" dirty="0"/>
            <a:t>çözme tekniğinin geliştirilmesini sağlar.</a:t>
          </a:r>
        </a:p>
      </dgm:t>
    </dgm:pt>
    <dgm:pt modelId="{40956A96-5728-4C93-9A45-49619C357E94}" type="parTrans" cxnId="{384D7B7F-4AD8-4C85-9FED-273774AC4AC4}">
      <dgm:prSet/>
      <dgm:spPr/>
      <dgm:t>
        <a:bodyPr/>
        <a:lstStyle/>
        <a:p>
          <a:endParaRPr lang="tr-TR"/>
        </a:p>
      </dgm:t>
    </dgm:pt>
    <dgm:pt modelId="{1BCF94D9-4C08-4EA1-863D-D4B7E9A6D8D4}" type="sibTrans" cxnId="{384D7B7F-4AD8-4C85-9FED-273774AC4AC4}">
      <dgm:prSet/>
      <dgm:spPr/>
      <dgm:t>
        <a:bodyPr/>
        <a:lstStyle/>
        <a:p>
          <a:endParaRPr lang="tr-TR"/>
        </a:p>
      </dgm:t>
    </dgm:pt>
    <dgm:pt modelId="{DCBA11D0-931F-47B5-964D-121F7E17403F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tr-TR" dirty="0"/>
        </a:p>
      </dgm:t>
    </dgm:pt>
    <dgm:pt modelId="{CDE739A1-E9EB-45EB-AEE2-F1D277F3A876}" type="parTrans" cxnId="{01D63FB8-7F3E-4691-BFF0-5B8CFA5BA2B6}">
      <dgm:prSet/>
      <dgm:spPr/>
      <dgm:t>
        <a:bodyPr/>
        <a:lstStyle/>
        <a:p>
          <a:endParaRPr lang="tr-TR"/>
        </a:p>
      </dgm:t>
    </dgm:pt>
    <dgm:pt modelId="{BDBC2DD4-36C5-404A-AD0B-E20583D8F203}" type="sibTrans" cxnId="{01D63FB8-7F3E-4691-BFF0-5B8CFA5BA2B6}">
      <dgm:prSet/>
      <dgm:spPr/>
      <dgm:t>
        <a:bodyPr/>
        <a:lstStyle/>
        <a:p>
          <a:endParaRPr lang="tr-TR"/>
        </a:p>
      </dgm:t>
    </dgm:pt>
    <dgm:pt modelId="{85A8564C-EB97-4DA8-9859-9ADDB783B10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tr-TR" b="1" dirty="0" smtClean="0"/>
            <a:t>Hız</a:t>
          </a:r>
          <a:r>
            <a:rPr lang="tr-TR" b="1" dirty="0"/>
            <a:t>, test çözerken zamanı etkin bir biçimde kullanmanıza yardım eder. </a:t>
          </a:r>
        </a:p>
      </dgm:t>
    </dgm:pt>
    <dgm:pt modelId="{FFC87FCF-02C3-40EF-A0D2-63A48AA6EF24}" type="parTrans" cxnId="{764F1D59-A89F-4913-8D48-6A7B8D8BE356}">
      <dgm:prSet/>
      <dgm:spPr/>
      <dgm:t>
        <a:bodyPr/>
        <a:lstStyle/>
        <a:p>
          <a:endParaRPr lang="tr-TR"/>
        </a:p>
      </dgm:t>
    </dgm:pt>
    <dgm:pt modelId="{FCDAA3DE-67FE-4FE5-9BFB-C7B96CBBC322}" type="sibTrans" cxnId="{764F1D59-A89F-4913-8D48-6A7B8D8BE356}">
      <dgm:prSet/>
      <dgm:spPr/>
      <dgm:t>
        <a:bodyPr/>
        <a:lstStyle/>
        <a:p>
          <a:endParaRPr lang="tr-TR"/>
        </a:p>
      </dgm:t>
    </dgm:pt>
    <dgm:pt modelId="{92BFC212-D1D4-4A4D-9E6E-AD33FB7371F7}" type="pres">
      <dgm:prSet presAssocID="{DB11B333-3792-4C96-8B3D-4D11CC2914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C8F765-2D24-47B8-8303-050D2DD27073}" type="pres">
      <dgm:prSet presAssocID="{A0A30DEB-CE16-482F-BFD1-31BCBD22D3B3}" presName="composite" presStyleCnt="0"/>
      <dgm:spPr/>
    </dgm:pt>
    <dgm:pt modelId="{38F6AFBF-8883-4874-AEDB-58885BAA8D26}" type="pres">
      <dgm:prSet presAssocID="{A0A30DEB-CE16-482F-BFD1-31BCBD22D3B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9505E-0BED-4A7F-87CB-9E12DACDD85E}" type="pres">
      <dgm:prSet presAssocID="{A0A30DEB-CE16-482F-BFD1-31BCBD22D3B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B25C3C-F69C-42E1-A734-197E0EBD4E91}" type="pres">
      <dgm:prSet presAssocID="{EA0027D6-736C-4CBF-97DF-36892259E4C2}" presName="sp" presStyleCnt="0"/>
      <dgm:spPr/>
    </dgm:pt>
    <dgm:pt modelId="{BF24D4D8-7BD5-4B2F-B833-06D1B38D7B64}" type="pres">
      <dgm:prSet presAssocID="{4A2DEFC0-89D5-42DC-8C55-5A97536DE4B6}" presName="composite" presStyleCnt="0"/>
      <dgm:spPr/>
    </dgm:pt>
    <dgm:pt modelId="{84D20480-9C22-40B1-B473-C8F4017DD8A5}" type="pres">
      <dgm:prSet presAssocID="{4A2DEFC0-89D5-42DC-8C55-5A97536DE4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4C98D9-1565-49CB-B29F-0CBF5595AE9B}" type="pres">
      <dgm:prSet presAssocID="{4A2DEFC0-89D5-42DC-8C55-5A97536DE4B6}" presName="descendantText" presStyleLbl="alignAcc1" presStyleIdx="1" presStyleCnt="3" custLinFactNeighborX="228" custLinFactNeighborY="-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1BE931-545C-4D97-82A1-CEF15B113732}" type="pres">
      <dgm:prSet presAssocID="{C388CE08-9577-4F7C-A2C1-D0F0328A4633}" presName="sp" presStyleCnt="0"/>
      <dgm:spPr/>
    </dgm:pt>
    <dgm:pt modelId="{BB5A65F6-4CC1-4FA3-BC44-76B1D00C30BB}" type="pres">
      <dgm:prSet presAssocID="{B4D89761-89A0-444F-9D9A-39BB40F7DEEB}" presName="composite" presStyleCnt="0"/>
      <dgm:spPr/>
    </dgm:pt>
    <dgm:pt modelId="{BC895606-E44A-473A-8731-182909F89C41}" type="pres">
      <dgm:prSet presAssocID="{B4D89761-89A0-444F-9D9A-39BB40F7DE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A3FDF4-8BE3-4904-ABD4-F7845BC9B1AE}" type="pres">
      <dgm:prSet presAssocID="{B4D89761-89A0-444F-9D9A-39BB40F7DEE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F3571DB-7D7A-4423-940F-2366524F23D2}" srcId="{DB11B333-3792-4C96-8B3D-4D11CC29149A}" destId="{B4D89761-89A0-444F-9D9A-39BB40F7DEEB}" srcOrd="2" destOrd="0" parTransId="{D952D32F-33DC-4EC1-A5E8-1153FDB08CD7}" sibTransId="{72CBD43B-2EEF-4D2E-98EF-7C70616A019B}"/>
    <dgm:cxn modelId="{01D63FB8-7F3E-4691-BFF0-5B8CFA5BA2B6}" srcId="{B4D89761-89A0-444F-9D9A-39BB40F7DEEB}" destId="{DCBA11D0-931F-47B5-964D-121F7E17403F}" srcOrd="2" destOrd="0" parTransId="{CDE739A1-E9EB-45EB-AEE2-F1D277F3A876}" sibTransId="{BDBC2DD4-36C5-404A-AD0B-E20583D8F203}"/>
    <dgm:cxn modelId="{764F1D59-A89F-4913-8D48-6A7B8D8BE356}" srcId="{B4D89761-89A0-444F-9D9A-39BB40F7DEEB}" destId="{85A8564C-EB97-4DA8-9859-9ADDB783B108}" srcOrd="1" destOrd="0" parTransId="{FFC87FCF-02C3-40EF-A0D2-63A48AA6EF24}" sibTransId="{FCDAA3DE-67FE-4FE5-9BFB-C7B96CBBC322}"/>
    <dgm:cxn modelId="{E2295BF3-EE44-4783-A8FA-419FFCC14FEA}" type="presOf" srcId="{9A5F58D9-84DF-4435-AA33-E2505DD204CA}" destId="{D84C98D9-1565-49CB-B29F-0CBF5595AE9B}" srcOrd="0" destOrd="0" presId="urn:microsoft.com/office/officeart/2005/8/layout/chevron2"/>
    <dgm:cxn modelId="{5DC50A1F-A70E-4304-A0F4-B2EA73FBC1FE}" srcId="{DB11B333-3792-4C96-8B3D-4D11CC29149A}" destId="{4A2DEFC0-89D5-42DC-8C55-5A97536DE4B6}" srcOrd="1" destOrd="0" parTransId="{31F17A26-D031-49F7-9D11-C2759485C2A4}" sibTransId="{C388CE08-9577-4F7C-A2C1-D0F0328A4633}"/>
    <dgm:cxn modelId="{A8117697-B18B-44E9-8F49-EA47CAA2CD8D}" type="presOf" srcId="{DCBA11D0-931F-47B5-964D-121F7E17403F}" destId="{71A3FDF4-8BE3-4904-ABD4-F7845BC9B1AE}" srcOrd="0" destOrd="2" presId="urn:microsoft.com/office/officeart/2005/8/layout/chevron2"/>
    <dgm:cxn modelId="{44174BE8-CE46-4C26-A996-610A3E671664}" type="presOf" srcId="{4A2DEFC0-89D5-42DC-8C55-5A97536DE4B6}" destId="{84D20480-9C22-40B1-B473-C8F4017DD8A5}" srcOrd="0" destOrd="0" presId="urn:microsoft.com/office/officeart/2005/8/layout/chevron2"/>
    <dgm:cxn modelId="{2C98DF4F-C3AB-48BC-B1C9-236B3C067C5D}" type="presOf" srcId="{85A81CBE-286F-474A-AEDF-86973BDD04CC}" destId="{7F79505E-0BED-4A7F-87CB-9E12DACDD85E}" srcOrd="0" destOrd="0" presId="urn:microsoft.com/office/officeart/2005/8/layout/chevron2"/>
    <dgm:cxn modelId="{1B21FFB8-AD77-47B8-9933-9D5AB4F986BE}" type="presOf" srcId="{85A8564C-EB97-4DA8-9859-9ADDB783B108}" destId="{71A3FDF4-8BE3-4904-ABD4-F7845BC9B1AE}" srcOrd="0" destOrd="1" presId="urn:microsoft.com/office/officeart/2005/8/layout/chevron2"/>
    <dgm:cxn modelId="{F6410797-A3AF-482F-84B0-97D52552C7EC}" srcId="{4A2DEFC0-89D5-42DC-8C55-5A97536DE4B6}" destId="{AE77A629-4FBE-4209-AAAD-F549BD2E9D47}" srcOrd="1" destOrd="0" parTransId="{2A30D3BE-2461-477F-AE28-B183491176A3}" sibTransId="{1C824946-B750-4BA2-8E5D-1E9867DA5FB7}"/>
    <dgm:cxn modelId="{D032991D-4A74-4771-B79F-91FB8A413FE4}" srcId="{DB11B333-3792-4C96-8B3D-4D11CC29149A}" destId="{A0A30DEB-CE16-482F-BFD1-31BCBD22D3B3}" srcOrd="0" destOrd="0" parTransId="{4776E2BE-0ABB-454D-BC15-9F6DFC273787}" sibTransId="{EA0027D6-736C-4CBF-97DF-36892259E4C2}"/>
    <dgm:cxn modelId="{621A288A-C261-44C5-B765-2A6C99BCA9E6}" srcId="{A0A30DEB-CE16-482F-BFD1-31BCBD22D3B3}" destId="{4CDA373D-AE91-4D8D-A103-D8038A066D9A}" srcOrd="1" destOrd="0" parTransId="{861E037C-CD92-4FC6-89E8-A9425FB437D3}" sibTransId="{5B482D4F-E277-456C-B8A1-0C142BEFAF85}"/>
    <dgm:cxn modelId="{C7A185CF-1FDC-4DE2-B10B-8722D18091A7}" type="presOf" srcId="{FAEB0784-1CA2-4E55-8B3A-7B96468D6E85}" destId="{71A3FDF4-8BE3-4904-ABD4-F7845BC9B1AE}" srcOrd="0" destOrd="0" presId="urn:microsoft.com/office/officeart/2005/8/layout/chevron2"/>
    <dgm:cxn modelId="{7284CAD3-B0CE-4436-8A96-CFAFE2C2B2B5}" type="presOf" srcId="{DF953131-8070-4736-842F-776F0401F57F}" destId="{D84C98D9-1565-49CB-B29F-0CBF5595AE9B}" srcOrd="0" destOrd="2" presId="urn:microsoft.com/office/officeart/2005/8/layout/chevron2"/>
    <dgm:cxn modelId="{0CFC4269-540A-4F63-AB5F-9AB016886643}" type="presOf" srcId="{B4D89761-89A0-444F-9D9A-39BB40F7DEEB}" destId="{BC895606-E44A-473A-8731-182909F89C41}" srcOrd="0" destOrd="0" presId="urn:microsoft.com/office/officeart/2005/8/layout/chevron2"/>
    <dgm:cxn modelId="{8A70E33C-1365-441D-BA6E-4AF7C89F893C}" type="presOf" srcId="{AE77A629-4FBE-4209-AAAD-F549BD2E9D47}" destId="{D84C98D9-1565-49CB-B29F-0CBF5595AE9B}" srcOrd="0" destOrd="1" presId="urn:microsoft.com/office/officeart/2005/8/layout/chevron2"/>
    <dgm:cxn modelId="{431B67E5-6BB9-48E2-A141-4D0670866914}" type="presOf" srcId="{A0A30DEB-CE16-482F-BFD1-31BCBD22D3B3}" destId="{38F6AFBF-8883-4874-AEDB-58885BAA8D26}" srcOrd="0" destOrd="0" presId="urn:microsoft.com/office/officeart/2005/8/layout/chevron2"/>
    <dgm:cxn modelId="{26DE59B4-5D7D-40C4-AFCD-070D4C164968}" srcId="{B4D89761-89A0-444F-9D9A-39BB40F7DEEB}" destId="{FAEB0784-1CA2-4E55-8B3A-7B96468D6E85}" srcOrd="0" destOrd="0" parTransId="{BB184D55-E62C-4715-906C-BDAFF3B23873}" sibTransId="{E1F2F568-9A80-4B26-A80F-7B4B0D2A3AB1}"/>
    <dgm:cxn modelId="{30891D35-ECD8-4E08-B826-0237660051EE}" srcId="{A0A30DEB-CE16-482F-BFD1-31BCBD22D3B3}" destId="{85A81CBE-286F-474A-AEDF-86973BDD04CC}" srcOrd="0" destOrd="0" parTransId="{CD238C86-2061-43DC-8DE5-700AA3C2E064}" sibTransId="{9C259952-9CF5-4A66-889B-1AE43103F2E3}"/>
    <dgm:cxn modelId="{4FCA3607-C1A4-40EA-A24B-4046F9B80F94}" type="presOf" srcId="{DB11B333-3792-4C96-8B3D-4D11CC29149A}" destId="{92BFC212-D1D4-4A4D-9E6E-AD33FB7371F7}" srcOrd="0" destOrd="0" presId="urn:microsoft.com/office/officeart/2005/8/layout/chevron2"/>
    <dgm:cxn modelId="{61AB6C7D-9352-4EEC-B7A0-1CDA9807002F}" type="presOf" srcId="{4CDA373D-AE91-4D8D-A103-D8038A066D9A}" destId="{7F79505E-0BED-4A7F-87CB-9E12DACDD85E}" srcOrd="0" destOrd="1" presId="urn:microsoft.com/office/officeart/2005/8/layout/chevron2"/>
    <dgm:cxn modelId="{84FC7362-1F8C-43DB-8EDD-5A32CDA38D60}" srcId="{4A2DEFC0-89D5-42DC-8C55-5A97536DE4B6}" destId="{9A5F58D9-84DF-4435-AA33-E2505DD204CA}" srcOrd="0" destOrd="0" parTransId="{643EC2F6-AA2B-4391-9DC2-881FB658096C}" sibTransId="{C6916F58-1C39-4269-83F8-B810C1DE9011}"/>
    <dgm:cxn modelId="{384D7B7F-4AD8-4C85-9FED-273774AC4AC4}" srcId="{4A2DEFC0-89D5-42DC-8C55-5A97536DE4B6}" destId="{DF953131-8070-4736-842F-776F0401F57F}" srcOrd="2" destOrd="0" parTransId="{40956A96-5728-4C93-9A45-49619C357E94}" sibTransId="{1BCF94D9-4C08-4EA1-863D-D4B7E9A6D8D4}"/>
    <dgm:cxn modelId="{9E35B49A-8E52-4130-A8DC-6582E8D39CD7}" type="presParOf" srcId="{92BFC212-D1D4-4A4D-9E6E-AD33FB7371F7}" destId="{BDC8F765-2D24-47B8-8303-050D2DD27073}" srcOrd="0" destOrd="0" presId="urn:microsoft.com/office/officeart/2005/8/layout/chevron2"/>
    <dgm:cxn modelId="{353B703B-9B8B-44D5-9EBA-3F44FBE44FA0}" type="presParOf" srcId="{BDC8F765-2D24-47B8-8303-050D2DD27073}" destId="{38F6AFBF-8883-4874-AEDB-58885BAA8D26}" srcOrd="0" destOrd="0" presId="urn:microsoft.com/office/officeart/2005/8/layout/chevron2"/>
    <dgm:cxn modelId="{33735666-4BD3-4410-8C7E-0808F10E6DDA}" type="presParOf" srcId="{BDC8F765-2D24-47B8-8303-050D2DD27073}" destId="{7F79505E-0BED-4A7F-87CB-9E12DACDD85E}" srcOrd="1" destOrd="0" presId="urn:microsoft.com/office/officeart/2005/8/layout/chevron2"/>
    <dgm:cxn modelId="{3A44C4FC-38C2-4787-B1C5-1FA522D8AE9E}" type="presParOf" srcId="{92BFC212-D1D4-4A4D-9E6E-AD33FB7371F7}" destId="{30B25C3C-F69C-42E1-A734-197E0EBD4E91}" srcOrd="1" destOrd="0" presId="urn:microsoft.com/office/officeart/2005/8/layout/chevron2"/>
    <dgm:cxn modelId="{F415002B-A783-4D73-B360-3FFEC58FE269}" type="presParOf" srcId="{92BFC212-D1D4-4A4D-9E6E-AD33FB7371F7}" destId="{BF24D4D8-7BD5-4B2F-B833-06D1B38D7B64}" srcOrd="2" destOrd="0" presId="urn:microsoft.com/office/officeart/2005/8/layout/chevron2"/>
    <dgm:cxn modelId="{2508F555-8EFD-49C2-9E2A-A9246FEA06FD}" type="presParOf" srcId="{BF24D4D8-7BD5-4B2F-B833-06D1B38D7B64}" destId="{84D20480-9C22-40B1-B473-C8F4017DD8A5}" srcOrd="0" destOrd="0" presId="urn:microsoft.com/office/officeart/2005/8/layout/chevron2"/>
    <dgm:cxn modelId="{2400FD38-7C45-496F-88D0-25A7641BF43F}" type="presParOf" srcId="{BF24D4D8-7BD5-4B2F-B833-06D1B38D7B64}" destId="{D84C98D9-1565-49CB-B29F-0CBF5595AE9B}" srcOrd="1" destOrd="0" presId="urn:microsoft.com/office/officeart/2005/8/layout/chevron2"/>
    <dgm:cxn modelId="{4D8F26C5-CDA8-4A35-B625-BA670D29C389}" type="presParOf" srcId="{92BFC212-D1D4-4A4D-9E6E-AD33FB7371F7}" destId="{791BE931-545C-4D97-82A1-CEF15B113732}" srcOrd="3" destOrd="0" presId="urn:microsoft.com/office/officeart/2005/8/layout/chevron2"/>
    <dgm:cxn modelId="{A462FCAC-D70E-4E0F-A8BE-AC303903FDF6}" type="presParOf" srcId="{92BFC212-D1D4-4A4D-9E6E-AD33FB7371F7}" destId="{BB5A65F6-4CC1-4FA3-BC44-76B1D00C30BB}" srcOrd="4" destOrd="0" presId="urn:microsoft.com/office/officeart/2005/8/layout/chevron2"/>
    <dgm:cxn modelId="{A4F8E03A-8030-4AE9-B37E-ED75099ADD8B}" type="presParOf" srcId="{BB5A65F6-4CC1-4FA3-BC44-76B1D00C30BB}" destId="{BC895606-E44A-473A-8731-182909F89C41}" srcOrd="0" destOrd="0" presId="urn:microsoft.com/office/officeart/2005/8/layout/chevron2"/>
    <dgm:cxn modelId="{08B0783C-83A8-481A-8481-F8CD310B90D9}" type="presParOf" srcId="{BB5A65F6-4CC1-4FA3-BC44-76B1D00C30BB}" destId="{71A3FDF4-8BE3-4904-ABD4-F7845BC9B1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6AFBF-8883-4874-AEDB-58885BAA8D26}">
      <dsp:nvSpPr>
        <dsp:cNvPr id="0" name=""/>
        <dsp:cNvSpPr/>
      </dsp:nvSpPr>
      <dsp:spPr>
        <a:xfrm rot="5400000">
          <a:off x="-220635" y="221145"/>
          <a:ext cx="1470902" cy="102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BİLGİ  </a:t>
          </a:r>
          <a:endParaRPr lang="tr-TR" sz="2200" kern="1200" dirty="0"/>
        </a:p>
      </dsp:txBody>
      <dsp:txXfrm rot="-5400000">
        <a:off x="1" y="515326"/>
        <a:ext cx="1029631" cy="441271"/>
      </dsp:txXfrm>
    </dsp:sp>
    <dsp:sp modelId="{7F79505E-0BED-4A7F-87CB-9E12DACDD85E}">
      <dsp:nvSpPr>
        <dsp:cNvPr id="0" name=""/>
        <dsp:cNvSpPr/>
      </dsp:nvSpPr>
      <dsp:spPr>
        <a:xfrm rot="5400000">
          <a:off x="3791532" y="-2761390"/>
          <a:ext cx="956086" cy="6479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/>
            <a:t>Öğrenme ile kazanılır. Tekrar ile pekiştirilir. </a:t>
          </a:r>
          <a:endParaRPr lang="tr-T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/>
            <a:t>Test çözme tekniğini kullanmanın temelini teşkil eder.</a:t>
          </a:r>
          <a:endParaRPr lang="tr-TR" sz="1100" b="1" kern="1200" dirty="0"/>
        </a:p>
      </dsp:txBody>
      <dsp:txXfrm rot="-5400000">
        <a:off x="1029631" y="47183"/>
        <a:ext cx="6433216" cy="862742"/>
      </dsp:txXfrm>
    </dsp:sp>
    <dsp:sp modelId="{84D20480-9C22-40B1-B473-C8F4017DD8A5}">
      <dsp:nvSpPr>
        <dsp:cNvPr id="0" name=""/>
        <dsp:cNvSpPr/>
      </dsp:nvSpPr>
      <dsp:spPr>
        <a:xfrm rot="5400000">
          <a:off x="-220635" y="1496137"/>
          <a:ext cx="1470902" cy="102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YORUM </a:t>
          </a:r>
          <a:endParaRPr lang="tr-TR" sz="2200" kern="1200" dirty="0"/>
        </a:p>
      </dsp:txBody>
      <dsp:txXfrm rot="-5400000">
        <a:off x="1" y="1790318"/>
        <a:ext cx="1029631" cy="441271"/>
      </dsp:txXfrm>
    </dsp:sp>
    <dsp:sp modelId="{D84C98D9-1565-49CB-B29F-0CBF5595AE9B}">
      <dsp:nvSpPr>
        <dsp:cNvPr id="0" name=""/>
        <dsp:cNvSpPr/>
      </dsp:nvSpPr>
      <dsp:spPr>
        <a:xfrm rot="5400000">
          <a:off x="3791532" y="-1486752"/>
          <a:ext cx="956086" cy="6479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/>
            <a:t>Öğrenilen </a:t>
          </a:r>
          <a:r>
            <a:rPr lang="tr-TR" sz="1100" b="1" kern="1200" dirty="0"/>
            <a:t>ve tekrar ile pekiştirilen bilgi ile ilgili düşünce geliştirme veya bilgiye farklı açılardan bakabilme gücünü ifade eder.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/>
            <a:t>Test </a:t>
          </a:r>
          <a:r>
            <a:rPr lang="tr-TR" sz="1100" b="1" kern="1200" dirty="0"/>
            <a:t>çözme tekniğinin geliştirilmesini sağlar.</a:t>
          </a:r>
        </a:p>
      </dsp:txBody>
      <dsp:txXfrm rot="-5400000">
        <a:off x="1029631" y="1321821"/>
        <a:ext cx="6433216" cy="862742"/>
      </dsp:txXfrm>
    </dsp:sp>
    <dsp:sp modelId="{BC895606-E44A-473A-8731-182909F89C41}">
      <dsp:nvSpPr>
        <dsp:cNvPr id="0" name=""/>
        <dsp:cNvSpPr/>
      </dsp:nvSpPr>
      <dsp:spPr>
        <a:xfrm rot="5400000">
          <a:off x="-220635" y="2771129"/>
          <a:ext cx="1470902" cy="1029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HIZ </a:t>
          </a:r>
          <a:endParaRPr lang="tr-TR" sz="2200" kern="1200" dirty="0"/>
        </a:p>
      </dsp:txBody>
      <dsp:txXfrm rot="-5400000">
        <a:off x="1" y="3065310"/>
        <a:ext cx="1029631" cy="441271"/>
      </dsp:txXfrm>
    </dsp:sp>
    <dsp:sp modelId="{71A3FDF4-8BE3-4904-ABD4-F7845BC9B1AE}">
      <dsp:nvSpPr>
        <dsp:cNvPr id="0" name=""/>
        <dsp:cNvSpPr/>
      </dsp:nvSpPr>
      <dsp:spPr>
        <a:xfrm rot="5400000">
          <a:off x="3791532" y="-211407"/>
          <a:ext cx="956086" cy="6479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/>
            <a:t>Problemlerin kazanılan bilgiye ve elde edilen yorum gücüne göre belirli bir zaman aralığı içerisinde çözülmesidir.</a:t>
          </a:r>
          <a:endParaRPr lang="tr-TR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/>
            <a:t>Hız</a:t>
          </a:r>
          <a:r>
            <a:rPr lang="tr-TR" sz="1100" b="1" kern="1200" dirty="0"/>
            <a:t>, test çözerken zamanı etkin bir biçimde kullanmanıza yardım eder.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100" kern="1200" dirty="0"/>
        </a:p>
      </dsp:txBody>
      <dsp:txXfrm rot="-5400000">
        <a:off x="1029631" y="2597166"/>
        <a:ext cx="6433216" cy="86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1.02.2021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635896" y="1124745"/>
            <a:ext cx="5180112" cy="3168352"/>
          </a:xfr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6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sof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TEST ÇÖZME TEKNİKLERİ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VE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ZAMAN YÖNETİMİ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6093296"/>
            <a:ext cx="7440854" cy="674360"/>
          </a:xfrm>
        </p:spPr>
        <p:txBody>
          <a:bodyPr>
            <a:normAutofit/>
          </a:bodyPr>
          <a:lstStyle/>
          <a:p>
            <a:r>
              <a:rPr lang="tr-TR" dirty="0" smtClean="0"/>
              <a:t>Viranşehir Rehberlik ve Araştırma Merkezi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9" y="5157192"/>
            <a:ext cx="1239689" cy="1610464"/>
          </a:xfrm>
          <a:prstGeom prst="rect">
            <a:avLst/>
          </a:prstGeom>
        </p:spPr>
      </p:pic>
      <p:sp>
        <p:nvSpPr>
          <p:cNvPr id="6" name="AutoShape 2" descr="TEST ÇÖZME, TEST TEKNİKLER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68760"/>
            <a:ext cx="2857500" cy="28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7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02725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6392" y="1484784"/>
            <a:ext cx="5599784" cy="4680520"/>
          </a:xfrm>
        </p:spPr>
        <p:txBody>
          <a:bodyPr>
            <a:noAutofit/>
          </a:bodyPr>
          <a:lstStyle/>
          <a:p>
            <a:r>
              <a:rPr lang="tr-TR" sz="2000" dirty="0"/>
              <a:t>Her testte bilgi düzeyinizin altında ve üstünde sorularla karşılaşırsınız. Ancak testin genelini standart bilgi birikimi ve yorum gücü ile çözülebilecek sorular oluşturur.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«</a:t>
            </a:r>
            <a:r>
              <a:rPr lang="tr-TR" sz="2000" dirty="0"/>
              <a:t>Bu soru çok kolay cevap A şıkkı.. »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                               ya da</a:t>
            </a:r>
          </a:p>
          <a:p>
            <a:r>
              <a:rPr lang="tr-TR" sz="2000" dirty="0" smtClean="0"/>
              <a:t>«</a:t>
            </a:r>
            <a:r>
              <a:rPr lang="tr-TR" sz="2000" dirty="0"/>
              <a:t>Bu soru çok zor bunu yapamam.»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dirty="0" smtClean="0"/>
              <a:t>gibi </a:t>
            </a:r>
            <a:r>
              <a:rPr lang="tr-TR" sz="2000" dirty="0"/>
              <a:t>soru hakkında aceleci ve önyargılı </a:t>
            </a:r>
            <a:r>
              <a:rPr lang="tr-TR" sz="2000" dirty="0" smtClean="0"/>
              <a:t>düşünceler hem zaman kaybetmenize hem de soruyu yanlış cevaplamanıza sebep olur. Yapabileceğiniz </a:t>
            </a:r>
            <a:r>
              <a:rPr lang="tr-TR" sz="2000" dirty="0"/>
              <a:t>soruları es </a:t>
            </a:r>
            <a:r>
              <a:rPr lang="tr-TR" sz="2000" dirty="0" smtClean="0"/>
              <a:t>geçmenize </a:t>
            </a:r>
            <a:r>
              <a:rPr lang="tr-TR" sz="2000" dirty="0"/>
              <a:t>sebep olabilir</a:t>
            </a:r>
            <a:r>
              <a:rPr lang="tr-TR" sz="2000" dirty="0" smtClean="0"/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Sorulara Ön Yargılı Yaklaşmayın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987824" cy="44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5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29808"/>
            <a:ext cx="4762872" cy="3825627"/>
          </a:xfrm>
        </p:spPr>
        <p:txBody>
          <a:bodyPr>
            <a:normAutofit/>
          </a:bodyPr>
          <a:lstStyle/>
          <a:p>
            <a:pPr marL="457200" indent="-457200"/>
            <a:r>
              <a:rPr lang="tr-TR" sz="2000" dirty="0" smtClean="0"/>
              <a:t>Aslında </a:t>
            </a:r>
            <a:r>
              <a:rPr lang="tr-TR" sz="2000" dirty="0"/>
              <a:t>uzun sorular, en kolay test sorularıdır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 smtClean="0"/>
          </a:p>
          <a:p>
            <a:pPr marL="457200" indent="-457200"/>
            <a:r>
              <a:rPr lang="tr-TR" sz="2000" dirty="0" smtClean="0"/>
              <a:t>Çok </a:t>
            </a:r>
            <a:r>
              <a:rPr lang="tr-TR" sz="2000" dirty="0"/>
              <a:t>uzun soru çok ipucu barındırır. </a:t>
            </a:r>
            <a:endParaRPr lang="tr-TR" sz="2000" dirty="0" smtClean="0"/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/>
              <a:t>Böyle sorular bilgiyi değil</a:t>
            </a:r>
            <a:r>
              <a:rPr lang="tr-TR" sz="2000" dirty="0" smtClean="0"/>
              <a:t>, yorum gücü ve </a:t>
            </a:r>
            <a:r>
              <a:rPr lang="tr-TR" sz="2000" dirty="0"/>
              <a:t>dikkati </a:t>
            </a:r>
            <a:r>
              <a:rPr lang="tr-TR" sz="2000" dirty="0" smtClean="0"/>
              <a:t>ölçer.</a:t>
            </a:r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/>
              <a:t>Hızlı değil, bir defada anlayarak okumak </a:t>
            </a:r>
            <a:r>
              <a:rPr lang="tr-TR" sz="2000" dirty="0" smtClean="0"/>
              <a:t>avantaj sağlayacaktır.</a:t>
            </a:r>
          </a:p>
          <a:p>
            <a:pPr marL="457200" indent="-457200"/>
            <a:endParaRPr lang="tr-TR" sz="2000" dirty="0" smtClean="0"/>
          </a:p>
          <a:p>
            <a:pPr marL="457200" indent="-457200"/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Uzun Soruları Atlamayın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1683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2000" dirty="0"/>
              <a:t>İşlem gerektiren sorularda </a:t>
            </a:r>
            <a:r>
              <a:rPr lang="tr-TR" sz="2000" dirty="0" smtClean="0"/>
              <a:t>mutlaka kaleminizi </a:t>
            </a:r>
            <a:r>
              <a:rPr lang="tr-TR" sz="2000" dirty="0"/>
              <a:t>kullanın. İşlemleri akıldan yapmanız hata yapma olasılığını artırır.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Kaleminizi Kullanın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07337"/>
            <a:ext cx="4176464" cy="402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r>
              <a:rPr lang="tr-TR" sz="2000" dirty="0"/>
              <a:t>İlk doğru gördüğünüz seçeneği hemen işaretlemeyin, tüm seçenekleri okuyun. Çünkü en doğrunun istendiği bir soru ise ilk seçtiğiniz ne kadar doğru olsa da en doğru olmayabilir.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Tüm Seçenekleri Okuyun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11" y="2996952"/>
            <a:ext cx="3230488" cy="32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772816"/>
            <a:ext cx="5122912" cy="360385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tr-TR" sz="2000" dirty="0" smtClean="0"/>
              <a:t>İki </a:t>
            </a:r>
            <a:r>
              <a:rPr lang="tr-TR" sz="2000" dirty="0"/>
              <a:t>şık birbirine çok benziyorsa, anlam olarak aynıysa genellikle ikisi de doğru cevap </a:t>
            </a:r>
            <a:r>
              <a:rPr lang="tr-TR" sz="2000" dirty="0" smtClean="0"/>
              <a:t>değildir</a:t>
            </a:r>
            <a:r>
              <a:rPr lang="tr-TR" sz="2000" dirty="0"/>
              <a:t>.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457200" indent="-457200"/>
            <a:r>
              <a:rPr lang="tr-TR" sz="2000" dirty="0" smtClean="0"/>
              <a:t>İki </a:t>
            </a:r>
            <a:r>
              <a:rPr lang="tr-TR" sz="2000" dirty="0"/>
              <a:t>şık birbirinin zıttıysa ikisinden biri doğru cevap olabilir. </a:t>
            </a:r>
            <a:endParaRPr lang="tr-TR" sz="2000" dirty="0" smtClean="0"/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 smtClean="0"/>
              <a:t>İkiden </a:t>
            </a:r>
            <a:r>
              <a:rPr lang="tr-TR" sz="2000" dirty="0"/>
              <a:t>fazla şık arasında kaldıysanız en iyi yöntem, soruyu boş bırakıp zaman kalırsa dönüp tekrar bakmaktır.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Çeldirici Şıklı Sorular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28800"/>
            <a:ext cx="31318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3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16832"/>
            <a:ext cx="5842992" cy="3744417"/>
          </a:xfrm>
        </p:spPr>
        <p:txBody>
          <a:bodyPr>
            <a:normAutofit/>
          </a:bodyPr>
          <a:lstStyle/>
          <a:p>
            <a:pPr marL="457200" indent="-457200"/>
            <a:r>
              <a:rPr lang="tr-TR" sz="2000" dirty="0" smtClean="0"/>
              <a:t>Soru </a:t>
            </a:r>
            <a:r>
              <a:rPr lang="tr-TR" sz="2000" dirty="0"/>
              <a:t>hakkında fazla bilgiye sahip </a:t>
            </a:r>
            <a:r>
              <a:rPr lang="tr-TR" sz="2000" dirty="0" smtClean="0"/>
              <a:t>değilseniz </a:t>
            </a:r>
            <a:r>
              <a:rPr lang="tr-TR" sz="2000" dirty="0"/>
              <a:t>şıklardan giderek doğru yanıtı bulmaya </a:t>
            </a:r>
            <a:r>
              <a:rPr lang="tr-TR" sz="2000" dirty="0" smtClean="0"/>
              <a:t>çalışabilirsiniz. </a:t>
            </a:r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 smtClean="0"/>
              <a:t>Bu </a:t>
            </a:r>
            <a:r>
              <a:rPr lang="tr-TR" sz="2000" dirty="0"/>
              <a:t>yöntemde şıkları tek tek değerlendirmek ve eleme yapmak gerekir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 smtClean="0"/>
              <a:t> </a:t>
            </a:r>
          </a:p>
          <a:p>
            <a:pPr marL="457200" indent="-457200"/>
            <a:r>
              <a:rPr lang="tr-TR" sz="2000" dirty="0" smtClean="0"/>
              <a:t>Eledikleriniz </a:t>
            </a:r>
            <a:r>
              <a:rPr lang="tr-TR" sz="2000" dirty="0"/>
              <a:t>arasından </a:t>
            </a:r>
            <a:r>
              <a:rPr lang="tr-TR" sz="2000" dirty="0" smtClean="0"/>
              <a:t>size </a:t>
            </a:r>
            <a:r>
              <a:rPr lang="tr-TR" sz="2000" dirty="0"/>
              <a:t>en doğru gelen tek bir şık kalırsa soruyu </a:t>
            </a:r>
            <a:r>
              <a:rPr lang="tr-TR" sz="2000" dirty="0" smtClean="0"/>
              <a:t>cevaplayabilirsiniz</a:t>
            </a:r>
            <a:r>
              <a:rPr lang="tr-TR" sz="2000" dirty="0"/>
              <a:t>. </a:t>
            </a:r>
            <a:endParaRPr lang="tr-TR" sz="2000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Şıkları Eleyerek Doğru Yanıtı Bulma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1"/>
            <a:ext cx="2009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r>
              <a:rPr lang="tr-TR" sz="2000" dirty="0" smtClean="0"/>
              <a:t> </a:t>
            </a:r>
            <a:r>
              <a:rPr lang="tr-TR" sz="2000" dirty="0"/>
              <a:t>Merkezi sınavlarda ve deneme sınavlarında yanlış cevaplar doğru cevabı götürdüğü için, </a:t>
            </a:r>
            <a:r>
              <a:rPr lang="tr-TR" sz="2000" dirty="0" smtClean="0"/>
              <a:t>bilemediğiniz </a:t>
            </a:r>
            <a:r>
              <a:rPr lang="tr-TR" sz="2000" dirty="0"/>
              <a:t>soruları boş bırakın.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İki </a:t>
            </a:r>
            <a:r>
              <a:rPr lang="tr-TR" sz="2000" dirty="0"/>
              <a:t>seçenek arasında </a:t>
            </a:r>
            <a:r>
              <a:rPr lang="tr-TR" sz="2000" dirty="0" smtClean="0"/>
              <a:t>kaldığınızda doğru cevabı tahmin etmeye çalışabilirsiniz.</a:t>
            </a:r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Bilemediğiniz </a:t>
            </a:r>
            <a:r>
              <a:rPr lang="tr-TR" dirty="0">
                <a:solidFill>
                  <a:schemeClr val="bg1"/>
                </a:solidFill>
              </a:rPr>
              <a:t>Soruları Boş Bırakın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3054"/>
            <a:ext cx="3930004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3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7" y="188640"/>
            <a:ext cx="84804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6273876" cy="399377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İki </a:t>
            </a:r>
            <a:r>
              <a:rPr lang="tr-TR" sz="2000" dirty="0"/>
              <a:t>seçenek arasında </a:t>
            </a:r>
            <a:r>
              <a:rPr lang="tr-TR" sz="2000" dirty="0" smtClean="0"/>
              <a:t>kalan öğrenci, bir </a:t>
            </a:r>
            <a:r>
              <a:rPr lang="tr-TR" sz="2000" dirty="0"/>
              <a:t>seçeneğe karar vermesine rağmen daha sonra ilk işaretlediği seçeneği değiştirerek </a:t>
            </a:r>
            <a:r>
              <a:rPr lang="tr-TR" sz="2000" dirty="0" smtClean="0"/>
              <a:t>diğer </a:t>
            </a:r>
            <a:r>
              <a:rPr lang="tr-TR" sz="2000" dirty="0"/>
              <a:t>seçeneği seçer.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Genelde </a:t>
            </a:r>
            <a:r>
              <a:rPr lang="tr-TR" sz="2000" dirty="0"/>
              <a:t>(% 70-80) ilk işaretlenen seçenek doğru çıkar.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Bu </a:t>
            </a:r>
            <a:r>
              <a:rPr lang="tr-TR" sz="2000" dirty="0"/>
              <a:t>nedenle ilk işaretlediğiniz seçeneği (eğer </a:t>
            </a:r>
            <a:r>
              <a:rPr lang="tr-TR" sz="2000" dirty="0" smtClean="0"/>
              <a:t>aklınıza </a:t>
            </a:r>
            <a:r>
              <a:rPr lang="tr-TR" sz="2000" dirty="0"/>
              <a:t>yeni bir bilgi veya ipucu gelmediyse) değiştirmeyin.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000" dirty="0" smtClean="0">
                <a:solidFill>
                  <a:schemeClr val="bg1"/>
                </a:solidFill>
              </a:rPr>
              <a:t>İlk </a:t>
            </a:r>
            <a:r>
              <a:rPr lang="tr-TR" sz="3000" dirty="0">
                <a:solidFill>
                  <a:schemeClr val="bg1"/>
                </a:solidFill>
              </a:rPr>
              <a:t>İşaretlediğiniz Seçeneği Değiştirmeyin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46106"/>
            <a:ext cx="248376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1656184"/>
          </a:xfrm>
        </p:spPr>
        <p:txBody>
          <a:bodyPr>
            <a:normAutofit/>
          </a:bodyPr>
          <a:lstStyle/>
          <a:p>
            <a:r>
              <a:rPr lang="tr-TR" sz="2000" dirty="0"/>
              <a:t>Her derse ait test içeriği o dersin özelliklerini taşır. Bu nedenle h</a:t>
            </a:r>
            <a:r>
              <a:rPr lang="tr-TR" sz="2000" dirty="0" smtClean="0"/>
              <a:t>er </a:t>
            </a:r>
            <a:r>
              <a:rPr lang="tr-TR" sz="2000" dirty="0"/>
              <a:t>ders için farklı test çözme mantığı geliştirmeniz test tekniğinizin gelişmesine yardım eder.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Mantığınızı Geliştirin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6732240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16832"/>
            <a:ext cx="5194920" cy="3600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000" dirty="0"/>
              <a:t>Her testte aynı zorluk ya da aynı </a:t>
            </a:r>
            <a:r>
              <a:rPr lang="tr-TR" sz="2000" dirty="0" smtClean="0"/>
              <a:t>kolaylık derecesine </a:t>
            </a:r>
            <a:r>
              <a:rPr lang="tr-TR" sz="2000" dirty="0"/>
              <a:t>sahip sorular bulunmaz. </a:t>
            </a:r>
            <a:endParaRPr lang="tr-TR" sz="2000" dirty="0" smtClean="0"/>
          </a:p>
          <a:p>
            <a:pPr marL="109728" indent="0">
              <a:buNone/>
              <a:defRPr/>
            </a:pPr>
            <a:endParaRPr lang="tr-TR" sz="2000" dirty="0"/>
          </a:p>
          <a:p>
            <a:pPr>
              <a:defRPr/>
            </a:pPr>
            <a:r>
              <a:rPr lang="tr-TR" sz="2000" dirty="0" smtClean="0"/>
              <a:t>Sınavda </a:t>
            </a:r>
            <a:r>
              <a:rPr lang="tr-TR" sz="2000" dirty="0"/>
              <a:t>çok zor sorular olduğu gibi çok kolay sorularda olacaktır. Tüm sınavlarda soruların zorluk derecesi </a:t>
            </a:r>
            <a:r>
              <a:rPr lang="tr-TR" sz="2000" dirty="0" smtClean="0"/>
              <a:t>yandaki </a:t>
            </a:r>
            <a:r>
              <a:rPr lang="tr-TR" sz="2000" dirty="0"/>
              <a:t>gibidir.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Soruların Zorluk Dağılımı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487748"/>
            <a:ext cx="3576680" cy="4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395536" y="404664"/>
            <a:ext cx="84249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632545"/>
              </p:ext>
            </p:extLst>
          </p:nvPr>
        </p:nvGraphicFramePr>
        <p:xfrm>
          <a:off x="827584" y="1988840"/>
          <a:ext cx="7509520" cy="402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/>
          <a:lstStyle/>
          <a:p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Çözme Teknikleri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827584" y="1340768"/>
            <a:ext cx="437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dirty="0"/>
              <a:t>Test çözmede üç unsur önemlidir. </a:t>
            </a:r>
          </a:p>
        </p:txBody>
      </p:sp>
    </p:spTree>
    <p:extLst>
      <p:ext uri="{BB962C8B-B14F-4D97-AF65-F5344CB8AC3E}">
        <p14:creationId xmlns:p14="http://schemas.microsoft.com/office/powerpoint/2010/main" val="23834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7"/>
            <a:ext cx="5987008" cy="4032448"/>
          </a:xfrm>
        </p:spPr>
        <p:txBody>
          <a:bodyPr>
            <a:normAutofit/>
          </a:bodyPr>
          <a:lstStyle/>
          <a:p>
            <a:r>
              <a:rPr lang="tr-TR" sz="2000" dirty="0"/>
              <a:t>Gerçek sınav sadece bilginizi değil, bilgi kullanma hızınızı da ölçmektedir. </a:t>
            </a:r>
          </a:p>
          <a:p>
            <a:endParaRPr lang="tr-TR" sz="2000" dirty="0"/>
          </a:p>
          <a:p>
            <a:r>
              <a:rPr lang="tr-TR" sz="2000" dirty="0"/>
              <a:t>Sınavda zaman kullanımını en fazla zora sokan </a:t>
            </a:r>
            <a:r>
              <a:rPr lang="tr-TR" sz="2000" dirty="0" smtClean="0"/>
              <a:t>bildikleriniz </a:t>
            </a:r>
            <a:r>
              <a:rPr lang="tr-TR" sz="2000" dirty="0"/>
              <a:t>ve </a:t>
            </a:r>
            <a:r>
              <a:rPr lang="tr-TR" sz="2000" dirty="0" smtClean="0"/>
              <a:t>bilmedikleriniz </a:t>
            </a:r>
            <a:r>
              <a:rPr lang="tr-TR" sz="2000" dirty="0"/>
              <a:t>değil, biraz </a:t>
            </a:r>
            <a:r>
              <a:rPr lang="tr-TR" sz="2000" dirty="0" smtClean="0"/>
              <a:t>bildiğiniz </a:t>
            </a:r>
            <a:r>
              <a:rPr lang="tr-TR" sz="2000" dirty="0"/>
              <a:t>ya da tereddüt </a:t>
            </a:r>
            <a:r>
              <a:rPr lang="tr-TR" sz="2000" dirty="0" smtClean="0"/>
              <a:t>ettiğiniz </a:t>
            </a:r>
            <a:r>
              <a:rPr lang="tr-TR" sz="2000" dirty="0"/>
              <a:t>sorulardır. Bu yüzden soruyla inatlaşmak, “</a:t>
            </a:r>
            <a:r>
              <a:rPr lang="tr-TR" sz="2000" b="1" i="1" dirty="0"/>
              <a:t>bu soruyu çözmezsem ölürüm</a:t>
            </a:r>
            <a:r>
              <a:rPr lang="tr-TR" sz="2000" dirty="0"/>
              <a:t>!” </a:t>
            </a:r>
            <a:r>
              <a:rPr lang="tr-TR" sz="2000" dirty="0" smtClean="0"/>
              <a:t>mantığı çok fazla zaman kaybetmenize sebep olabilir.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Zaman Yönetimi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37" y="1484784"/>
            <a:ext cx="20574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556792"/>
            <a:ext cx="5194920" cy="440635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sz="2000" dirty="0"/>
          </a:p>
          <a:p>
            <a:pPr>
              <a:buFont typeface="Wingdings" pitchFamily="2" charset="2"/>
              <a:buChar char="§"/>
            </a:pPr>
            <a:r>
              <a:rPr lang="tr-TR" sz="2000" dirty="0"/>
              <a:t>Kitapçığa hakim olmanızı</a:t>
            </a:r>
            <a:r>
              <a:rPr lang="tr-TR" sz="2000" dirty="0" smtClean="0"/>
              <a:t>,</a:t>
            </a:r>
            <a:endParaRPr lang="tr-TR" sz="2000" dirty="0"/>
          </a:p>
          <a:p>
            <a:pPr>
              <a:buFont typeface="Wingdings" pitchFamily="2" charset="2"/>
              <a:buChar char="§"/>
            </a:pPr>
            <a:r>
              <a:rPr lang="tr-TR" sz="2000" dirty="0"/>
              <a:t>Heyecanınızın azalmasını </a:t>
            </a:r>
            <a:r>
              <a:rPr lang="tr-TR" sz="2000" dirty="0" smtClean="0"/>
              <a:t>,</a:t>
            </a:r>
            <a:endParaRPr lang="tr-TR" sz="2000" dirty="0"/>
          </a:p>
          <a:p>
            <a:pPr>
              <a:buFont typeface="Wingdings" pitchFamily="2" charset="2"/>
              <a:buChar char="§"/>
            </a:pPr>
            <a:r>
              <a:rPr lang="tr-TR" sz="2000" dirty="0"/>
              <a:t>Muhtemel değişiklikleri görmenizi</a:t>
            </a:r>
            <a:r>
              <a:rPr lang="tr-TR" sz="2000" dirty="0" smtClean="0"/>
              <a:t>,</a:t>
            </a:r>
            <a:endParaRPr lang="tr-TR" sz="2000" dirty="0"/>
          </a:p>
          <a:p>
            <a:pPr>
              <a:buFont typeface="Wingdings" pitchFamily="2" charset="2"/>
              <a:buChar char="§"/>
            </a:pPr>
            <a:r>
              <a:rPr lang="tr-TR" sz="2000" dirty="0"/>
              <a:t>Kitapçıkta eksik sayfa</a:t>
            </a:r>
            <a:r>
              <a:rPr lang="tr-TR" sz="2000" dirty="0" smtClean="0"/>
              <a:t>, baskı </a:t>
            </a:r>
            <a:r>
              <a:rPr lang="tr-TR" sz="2000" dirty="0"/>
              <a:t>hatası vb</a:t>
            </a:r>
            <a:r>
              <a:rPr lang="tr-TR" sz="2000" dirty="0" smtClean="0"/>
              <a:t>. şeyler varsa </a:t>
            </a:r>
            <a:r>
              <a:rPr lang="tr-TR" sz="2000" dirty="0"/>
              <a:t>en baştan düzeltmenizi sağlar.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Kitapçığı Kontrol Edin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40" y="1484784"/>
            <a:ext cx="3197830" cy="44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5338936" cy="3946443"/>
          </a:xfrm>
        </p:spPr>
        <p:txBody>
          <a:bodyPr>
            <a:normAutofit/>
          </a:bodyPr>
          <a:lstStyle/>
          <a:p>
            <a:pPr marL="457200" indent="-457200"/>
            <a:r>
              <a:rPr lang="tr-TR" sz="2000" dirty="0" smtClean="0"/>
              <a:t>Soruları </a:t>
            </a:r>
            <a:r>
              <a:rPr lang="tr-TR" sz="2000" dirty="0"/>
              <a:t>okurken </a:t>
            </a:r>
            <a:r>
              <a:rPr lang="tr-TR" sz="2000" dirty="0" smtClean="0"/>
              <a:t>sesli </a:t>
            </a:r>
            <a:r>
              <a:rPr lang="tr-TR" sz="2000" dirty="0"/>
              <a:t>okuma alışkanlığı, dudak kıpırdatarak okumaya çalışmak, okunan her ifadenin altını çizmek </a:t>
            </a:r>
            <a:r>
              <a:rPr lang="tr-TR" sz="2000" dirty="0" smtClean="0"/>
              <a:t>sizi yavaşlatabilir.</a:t>
            </a:r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 smtClean="0"/>
              <a:t>Yapacağınız şey içinizden okumak, gözünüzle okumak ve sadece ipuçlarının altını çizmektir.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Kendinizi Yavaşlatmayın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76" y="1628799"/>
            <a:ext cx="2700887" cy="398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1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378491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tr-TR" sz="2000" dirty="0"/>
              <a:t>Sık sık saate bakmak yerine bölümler arasında saatinize </a:t>
            </a:r>
            <a:r>
              <a:rPr lang="tr-TR" sz="2000" dirty="0" smtClean="0"/>
              <a:t>bakın</a:t>
            </a:r>
            <a:r>
              <a:rPr lang="tr-TR" sz="2000" dirty="0"/>
              <a:t>. Çok sık saate bakmak sizi telaşlandırabilir.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Saate Sürekli Bakmayın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92" y="2492896"/>
            <a:ext cx="6549968" cy="349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2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5482952" cy="432048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Kodlamayı </a:t>
            </a:r>
            <a:r>
              <a:rPr lang="tr-TR" sz="2000" dirty="0"/>
              <a:t>her sorudan </a:t>
            </a:r>
            <a:r>
              <a:rPr lang="tr-TR" sz="2000" dirty="0" smtClean="0"/>
              <a:t>sonra yapmanız sizin için faydalı olacaktır. </a:t>
            </a:r>
            <a:r>
              <a:rPr lang="tr-TR" sz="2000" dirty="0"/>
              <a:t>Çünkü kodlama için geçen süre, kısa bir dinlenme süresi gibidir.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Kodlama </a:t>
            </a:r>
            <a:r>
              <a:rPr lang="tr-TR" sz="2000" dirty="0"/>
              <a:t>yaparken o soru ile </a:t>
            </a:r>
            <a:r>
              <a:rPr lang="tr-TR" sz="2000" dirty="0" smtClean="0"/>
              <a:t>işiniz </a:t>
            </a:r>
            <a:r>
              <a:rPr lang="tr-TR" sz="2000" dirty="0"/>
              <a:t>bitmektedir, </a:t>
            </a:r>
            <a:r>
              <a:rPr lang="tr-TR" sz="2000" dirty="0" smtClean="0"/>
              <a:t>zihniniz </a:t>
            </a:r>
            <a:r>
              <a:rPr lang="tr-TR" sz="2000" dirty="0"/>
              <a:t>yeni soruya hazırlanır. 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Ayrıca </a:t>
            </a:r>
            <a:r>
              <a:rPr lang="tr-TR" sz="2000" dirty="0"/>
              <a:t>sınav sürerken boş bir cevap kağıdı görmek yerine dolu bir cevap kağıdı görmek </a:t>
            </a:r>
            <a:r>
              <a:rPr lang="tr-TR" sz="2000" dirty="0" smtClean="0"/>
              <a:t>moralinizi yükseltecektir</a:t>
            </a:r>
            <a:r>
              <a:rPr lang="tr-TR" sz="2000" dirty="0"/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Cevap Kağıdına Doğru Kodlama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10" y="1606731"/>
            <a:ext cx="29337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5987008" cy="423447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tr-TR" sz="2000" dirty="0" smtClean="0"/>
              <a:t>Her </a:t>
            </a:r>
            <a:r>
              <a:rPr lang="tr-TR" sz="2000" dirty="0"/>
              <a:t>testten sonra </a:t>
            </a:r>
            <a:r>
              <a:rPr lang="tr-TR" sz="2000" dirty="0" smtClean="0"/>
              <a:t>vücudunuzu </a:t>
            </a:r>
            <a:r>
              <a:rPr lang="tr-TR" sz="2000" dirty="0"/>
              <a:t>ve </a:t>
            </a:r>
            <a:r>
              <a:rPr lang="tr-TR" sz="2000" dirty="0" smtClean="0"/>
              <a:t>zihninizi </a:t>
            </a:r>
            <a:r>
              <a:rPr lang="tr-TR" sz="2000" dirty="0"/>
              <a:t>1 dakika </a:t>
            </a:r>
            <a:r>
              <a:rPr lang="tr-TR" sz="2000" dirty="0" smtClean="0"/>
              <a:t>dinlendirmelisiniz</a:t>
            </a:r>
            <a:r>
              <a:rPr lang="tr-TR" sz="2000" dirty="0"/>
              <a:t>. </a:t>
            </a:r>
            <a:endParaRPr lang="tr-TR" sz="2000" dirty="0" smtClean="0"/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 smtClean="0"/>
              <a:t>Gözlerinizi </a:t>
            </a:r>
            <a:r>
              <a:rPr lang="tr-TR" sz="2000" dirty="0"/>
              <a:t>dinlendirin. </a:t>
            </a:r>
            <a:r>
              <a:rPr lang="tr-TR" sz="2000" dirty="0" smtClean="0"/>
              <a:t>Vücudunuzu</a:t>
            </a:r>
            <a:r>
              <a:rPr lang="tr-TR" sz="2000" dirty="0"/>
              <a:t>, ellerinizi hareket ettirin. </a:t>
            </a:r>
            <a:r>
              <a:rPr lang="tr-TR" sz="2000" dirty="0" smtClean="0"/>
              <a:t>Başınızı </a:t>
            </a:r>
            <a:r>
              <a:rPr lang="tr-TR" sz="2000" dirty="0"/>
              <a:t>kaldırın ve derin nefes </a:t>
            </a:r>
            <a:r>
              <a:rPr lang="tr-TR" sz="2000" dirty="0" smtClean="0"/>
              <a:t>alın..</a:t>
            </a:r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 smtClean="0"/>
              <a:t> Her </a:t>
            </a:r>
            <a:r>
              <a:rPr lang="tr-TR" sz="2000" dirty="0"/>
              <a:t>t</a:t>
            </a:r>
            <a:r>
              <a:rPr lang="tr-TR" sz="2000" dirty="0" smtClean="0"/>
              <a:t>estten sonra biraz </a:t>
            </a:r>
            <a:r>
              <a:rPr lang="tr-TR" sz="2000" dirty="0"/>
              <a:t>su için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 smtClean="0"/>
              <a:t> </a:t>
            </a:r>
          </a:p>
          <a:p>
            <a:pPr marL="457200" indent="-457200"/>
            <a:r>
              <a:rPr lang="tr-TR" sz="2000" dirty="0" smtClean="0"/>
              <a:t>Diğer </a:t>
            </a:r>
            <a:r>
              <a:rPr lang="tr-TR" sz="2000" dirty="0"/>
              <a:t>teste </a:t>
            </a:r>
            <a:r>
              <a:rPr lang="tr-TR" sz="2000" dirty="0" smtClean="0"/>
              <a:t>geçtiğinizde dikkatinizi </a:t>
            </a:r>
            <a:r>
              <a:rPr lang="tr-TR" sz="2000" dirty="0"/>
              <a:t>toplamış ve kan </a:t>
            </a:r>
            <a:r>
              <a:rPr lang="tr-TR" sz="2000" dirty="0" smtClean="0"/>
              <a:t>dolaşımınızı </a:t>
            </a:r>
            <a:r>
              <a:rPr lang="tr-TR" sz="2000" dirty="0"/>
              <a:t>hızlandırmış şekilde başlamak </a:t>
            </a:r>
            <a:r>
              <a:rPr lang="tr-TR" sz="2000" dirty="0" smtClean="0"/>
              <a:t>sizin </a:t>
            </a:r>
            <a:r>
              <a:rPr lang="tr-TR" sz="2000" dirty="0"/>
              <a:t>için bir kazanç olacaktır.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Her Testten Sonra Dinlenin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62" y="1556792"/>
            <a:ext cx="2228850" cy="392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88640"/>
            <a:ext cx="8480425" cy="11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700808"/>
            <a:ext cx="8053486" cy="4450499"/>
          </a:xfrm>
        </p:spPr>
        <p:txBody>
          <a:bodyPr>
            <a:normAutofit fontScale="92500" lnSpcReduction="10000"/>
          </a:bodyPr>
          <a:lstStyle/>
          <a:p>
            <a:r>
              <a:rPr lang="tr-TR" sz="2200" dirty="0" smtClean="0"/>
              <a:t>Bir </a:t>
            </a:r>
            <a:r>
              <a:rPr lang="tr-TR" sz="2200" dirty="0"/>
              <a:t>soruyu okudunuz, hakkında fikir sahibi değilseniz ilk turda o soruyla vakit kaybetmeden hemen geçmelisiniz. Yapmadan geçtiğiniz her soruya bir işaret koyun</a:t>
            </a:r>
            <a:r>
              <a:rPr lang="tr-TR" sz="2200" dirty="0" smtClean="0"/>
              <a:t>.</a:t>
            </a:r>
          </a:p>
          <a:p>
            <a:pPr marL="109728" indent="0">
              <a:buNone/>
            </a:pPr>
            <a:endParaRPr lang="tr-TR" sz="2200" dirty="0" smtClean="0"/>
          </a:p>
          <a:p>
            <a:pPr>
              <a:defRPr/>
            </a:pPr>
            <a:r>
              <a:rPr lang="tr-TR" sz="2200" b="1" dirty="0"/>
              <a:t>Mesela;</a:t>
            </a:r>
          </a:p>
          <a:p>
            <a:pPr marL="0" indent="0">
              <a:buNone/>
              <a:defRPr/>
            </a:pPr>
            <a:r>
              <a:rPr lang="tr-TR" sz="2200" b="1" dirty="0"/>
              <a:t>! : </a:t>
            </a:r>
            <a:r>
              <a:rPr lang="tr-TR" sz="2200" dirty="0"/>
              <a:t>İlk hamlede çözemedim, ama konuyu biliyorum.</a:t>
            </a:r>
          </a:p>
          <a:p>
            <a:pPr marL="0" indent="0">
              <a:buNone/>
              <a:defRPr/>
            </a:pPr>
            <a:r>
              <a:rPr lang="tr-TR" sz="2200" b="1" dirty="0"/>
              <a:t>!! : </a:t>
            </a:r>
            <a:r>
              <a:rPr lang="tr-TR" sz="2200" dirty="0"/>
              <a:t>Zaman alıcı soru, ama </a:t>
            </a:r>
            <a:r>
              <a:rPr lang="tr-TR" sz="2200" dirty="0" smtClean="0"/>
              <a:t>çözebilirim</a:t>
            </a:r>
            <a:r>
              <a:rPr lang="tr-TR" sz="2200" dirty="0"/>
              <a:t>.</a:t>
            </a:r>
          </a:p>
          <a:p>
            <a:pPr marL="0" indent="0">
              <a:buNone/>
              <a:defRPr/>
            </a:pPr>
            <a:r>
              <a:rPr lang="tr-TR" sz="2200" b="1" dirty="0"/>
              <a:t>!!! : </a:t>
            </a:r>
            <a:r>
              <a:rPr lang="tr-TR" sz="2200" dirty="0"/>
              <a:t>Zor soru, herhalde çözemem.</a:t>
            </a:r>
          </a:p>
          <a:p>
            <a:pPr marL="0" indent="0">
              <a:buNone/>
              <a:defRPr/>
            </a:pPr>
            <a:endParaRPr lang="tr-TR" sz="2200" dirty="0"/>
          </a:p>
          <a:p>
            <a:pPr>
              <a:defRPr/>
            </a:pPr>
            <a:r>
              <a:rPr lang="tr-TR" sz="2200" dirty="0"/>
              <a:t>Bunu yaptığınız takdirde sınavın sonlarına</a:t>
            </a:r>
          </a:p>
          <a:p>
            <a:pPr marL="0" indent="0">
              <a:buNone/>
              <a:defRPr/>
            </a:pPr>
            <a:r>
              <a:rPr lang="tr-TR" sz="2200" dirty="0"/>
              <a:t>doğru, artan vakitte önce “</a:t>
            </a:r>
            <a:r>
              <a:rPr lang="tr-TR" sz="2200" b="1" dirty="0"/>
              <a:t>!</a:t>
            </a:r>
            <a:r>
              <a:rPr lang="tr-TR" sz="2200" dirty="0"/>
              <a:t>” işaretli soruları,</a:t>
            </a:r>
          </a:p>
          <a:p>
            <a:pPr marL="0" indent="0">
              <a:buNone/>
              <a:defRPr/>
            </a:pPr>
            <a:r>
              <a:rPr lang="pt-BR" sz="2200" dirty="0"/>
              <a:t>sonra “</a:t>
            </a:r>
            <a:r>
              <a:rPr lang="pt-BR" sz="2200" b="1" dirty="0"/>
              <a:t>!!</a:t>
            </a:r>
            <a:r>
              <a:rPr lang="pt-BR" sz="2200" dirty="0"/>
              <a:t>” işaretli soruları, daha sonra da “</a:t>
            </a:r>
            <a:r>
              <a:rPr lang="pt-BR" sz="2200" b="1" dirty="0"/>
              <a:t>!!!</a:t>
            </a:r>
            <a:r>
              <a:rPr lang="pt-BR" sz="2200" dirty="0"/>
              <a:t>”</a:t>
            </a:r>
          </a:p>
          <a:p>
            <a:pPr marL="0" indent="0">
              <a:buNone/>
              <a:defRPr/>
            </a:pPr>
            <a:r>
              <a:rPr lang="tr-TR" sz="2200" dirty="0"/>
              <a:t>işaretli soruları çözmeye </a:t>
            </a:r>
            <a:r>
              <a:rPr lang="tr-TR" sz="2200" dirty="0" smtClean="0"/>
              <a:t>çalışınız.</a:t>
            </a:r>
            <a:r>
              <a:rPr lang="tr-TR" sz="2200" dirty="0"/>
              <a:t> 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En İyi Sınav Taktiği: Turlama Yöntemi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19" y="3789040"/>
            <a:ext cx="1788790" cy="1788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338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Verimli Bir Çalışma Metodu: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8151" r="1877" b="3103"/>
          <a:stretch/>
        </p:blipFill>
        <p:spPr bwMode="auto">
          <a:xfrm>
            <a:off x="-1" y="1556792"/>
            <a:ext cx="9127177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1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535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40435"/>
            <a:ext cx="6131024" cy="3744416"/>
          </a:xfrm>
        </p:spPr>
        <p:txBody>
          <a:bodyPr>
            <a:normAutofit/>
          </a:bodyPr>
          <a:lstStyle/>
          <a:p>
            <a:r>
              <a:rPr lang="tr-TR" sz="2000" dirty="0"/>
              <a:t>Kendinize günlük soru çözme sayısı belirleyin. 15 günde </a:t>
            </a:r>
            <a:r>
              <a:rPr lang="tr-TR" sz="2000" dirty="0" smtClean="0"/>
              <a:t>bir </a:t>
            </a:r>
            <a:r>
              <a:rPr lang="tr-TR" sz="2000" dirty="0"/>
              <a:t>bu sayıyı belli oranda artırın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tr-TR" sz="2000" dirty="0" smtClean="0"/>
              <a:t> </a:t>
            </a:r>
            <a:r>
              <a:rPr lang="tr-TR" sz="2000" dirty="0"/>
              <a:t>Böylece sıkılmadan, bunalmadan </a:t>
            </a:r>
            <a:r>
              <a:rPr lang="tr-TR" sz="2000" dirty="0" smtClean="0"/>
              <a:t>günlük çözdüğünüz soru </a:t>
            </a:r>
            <a:r>
              <a:rPr lang="tr-TR" sz="2000" dirty="0"/>
              <a:t>sayınızı arttırdığınızı </a:t>
            </a:r>
            <a:r>
              <a:rPr lang="tr-TR" sz="2000" dirty="0" smtClean="0"/>
              <a:t>göreceksiniz.</a:t>
            </a:r>
          </a:p>
          <a:p>
            <a:endParaRPr lang="tr-TR" sz="2000" dirty="0" smtClean="0"/>
          </a:p>
          <a:p>
            <a:r>
              <a:rPr lang="tr-TR" sz="2000" dirty="0" smtClean="0"/>
              <a:t>Farklı </a:t>
            </a:r>
            <a:r>
              <a:rPr lang="tr-TR" sz="2000" dirty="0"/>
              <a:t>kaynaklardan çok soru çözerek </a:t>
            </a:r>
            <a:r>
              <a:rPr lang="tr-TR" sz="2000" dirty="0" smtClean="0"/>
              <a:t>sınavlarda karşınıza </a:t>
            </a:r>
            <a:r>
              <a:rPr lang="tr-TR" sz="2000" dirty="0"/>
              <a:t>çıkacak </a:t>
            </a:r>
            <a:r>
              <a:rPr lang="tr-TR" sz="2000" dirty="0" smtClean="0"/>
              <a:t>farklı tarzdaki </a:t>
            </a:r>
            <a:r>
              <a:rPr lang="tr-TR" sz="2000" dirty="0"/>
              <a:t>sorulara hazırlıklı olacaksınız.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Çok Soru Çözün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12" y="1412776"/>
            <a:ext cx="214312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7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188640"/>
            <a:ext cx="8480425" cy="12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tr-TR" sz="2000" dirty="0" smtClean="0"/>
              <a:t>MEB’in her </a:t>
            </a:r>
            <a:r>
              <a:rPr lang="tr-TR" sz="2000" dirty="0"/>
              <a:t>ay </a:t>
            </a:r>
            <a:r>
              <a:rPr lang="tr-TR" sz="2000" dirty="0" smtClean="0"/>
              <a:t>yayınlayacağı </a:t>
            </a:r>
            <a:r>
              <a:rPr lang="tr-TR" sz="2000" dirty="0"/>
              <a:t>örnek soruları mutlaka çözün, çözemediklerinizi ders öğretmeninize sorun, doğru çözümü öğrenin. </a:t>
            </a:r>
            <a:endParaRPr lang="tr-TR" sz="2000" dirty="0" smtClean="0"/>
          </a:p>
          <a:p>
            <a:pPr marL="109728" indent="0">
              <a:buNone/>
            </a:pPr>
            <a:endParaRPr lang="tr-TR" sz="2000" dirty="0" smtClean="0"/>
          </a:p>
          <a:p>
            <a:r>
              <a:rPr lang="tr-TR" sz="2000" dirty="0" smtClean="0"/>
              <a:t>Geçmiş yılların </a:t>
            </a:r>
            <a:r>
              <a:rPr lang="tr-TR" sz="2000" dirty="0"/>
              <a:t>örnek sorularını </a:t>
            </a:r>
            <a:r>
              <a:rPr lang="tr-TR" sz="2000" dirty="0" smtClean="0"/>
              <a:t>mutlaka </a:t>
            </a:r>
            <a:r>
              <a:rPr lang="tr-TR" sz="2000" dirty="0"/>
              <a:t>çözün, çözemediklerinizi ders öğretmeninize sorun.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Örnek Soruları </a:t>
            </a:r>
            <a:r>
              <a:rPr lang="tr-TR" dirty="0">
                <a:solidFill>
                  <a:schemeClr val="bg1"/>
                </a:solidFill>
              </a:rPr>
              <a:t>v</a:t>
            </a:r>
            <a:r>
              <a:rPr lang="tr-TR" dirty="0" smtClean="0">
                <a:solidFill>
                  <a:schemeClr val="bg1"/>
                </a:solidFill>
              </a:rPr>
              <a:t>e Çıkmış Soruları İnceleyin..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542886" cy="212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3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994"/>
            <a:ext cx="8712968" cy="11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9601" y="1844824"/>
            <a:ext cx="6048672" cy="4306483"/>
          </a:xfrm>
        </p:spPr>
        <p:txBody>
          <a:bodyPr>
            <a:noAutofit/>
          </a:bodyPr>
          <a:lstStyle/>
          <a:p>
            <a:r>
              <a:rPr lang="tr-TR" sz="2000" dirty="0"/>
              <a:t>Düzenli </a:t>
            </a:r>
            <a:r>
              <a:rPr lang="tr-TR" sz="2000" dirty="0" smtClean="0"/>
              <a:t>beslenme; beyninizin verimli çalışmasını sağlar,  dikkat </a:t>
            </a:r>
            <a:r>
              <a:rPr lang="tr-TR" sz="2000" dirty="0"/>
              <a:t>ve odaklanma </a:t>
            </a:r>
            <a:r>
              <a:rPr lang="tr-TR" sz="2000" dirty="0" smtClean="0"/>
              <a:t>düzeyinizi artırır.</a:t>
            </a:r>
          </a:p>
          <a:p>
            <a:pPr marL="109728" indent="0">
              <a:buNone/>
            </a:pPr>
            <a:endParaRPr lang="tr-TR" sz="2000" dirty="0"/>
          </a:p>
          <a:p>
            <a:pPr marL="109728" indent="0">
              <a:buNone/>
            </a:pPr>
            <a:endParaRPr lang="tr-TR" sz="2000" dirty="0" smtClean="0"/>
          </a:p>
          <a:p>
            <a:r>
              <a:rPr lang="tr-TR" sz="2000" dirty="0" smtClean="0"/>
              <a:t>Uyku, sağlımızın yanında </a:t>
            </a:r>
            <a:r>
              <a:rPr lang="tr-TR" sz="2000" dirty="0"/>
              <a:t>öğrenmemiz için de büyük öneme </a:t>
            </a:r>
            <a:r>
              <a:rPr lang="tr-TR" sz="2000" dirty="0" smtClean="0"/>
              <a:t>sahiptir. Uyku </a:t>
            </a:r>
            <a:r>
              <a:rPr lang="tr-TR" sz="2000" dirty="0"/>
              <a:t>ihtiyacı karşılanmadığında beyin sağlıklı çalışmayacak ve öğrenme </a:t>
            </a:r>
            <a:r>
              <a:rPr lang="tr-TR" sz="2000" dirty="0" smtClean="0"/>
              <a:t>düzeyinde </a:t>
            </a:r>
            <a:r>
              <a:rPr lang="tr-TR" sz="2000" dirty="0"/>
              <a:t>azalma olacaktır.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dirty="0">
                <a:solidFill>
                  <a:schemeClr val="bg1"/>
                </a:solidFill>
              </a:rPr>
              <a:t>Sağlıklı Beslenin ve Düzenli Uyuyun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98" y="1628800"/>
            <a:ext cx="2682828" cy="17452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73" y="3717032"/>
            <a:ext cx="2650928" cy="186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5728221"/>
          </a:xfrm>
        </p:spPr>
      </p:pic>
    </p:spTree>
    <p:extLst>
      <p:ext uri="{BB962C8B-B14F-4D97-AF65-F5344CB8AC3E}">
        <p14:creationId xmlns:p14="http://schemas.microsoft.com/office/powerpoint/2010/main" val="2505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0" y="260648"/>
            <a:ext cx="8640960" cy="11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Konuyu </a:t>
            </a:r>
            <a:r>
              <a:rPr lang="tr-TR" sz="2000" dirty="0"/>
              <a:t>öğrenmeden test çözmek </a:t>
            </a:r>
            <a:r>
              <a:rPr lang="tr-TR" sz="2000" dirty="0" smtClean="0"/>
              <a:t>yanlış öğrenmeye sebep olabileceği gibi testlerde </a:t>
            </a:r>
            <a:r>
              <a:rPr lang="tr-TR" sz="2000" dirty="0"/>
              <a:t>fazla yanlışınız çıkacağı için motivasyonunuzun düşmesine de neden olacaktır. Bu nedenle önce konu tekrarı yapmak, sonra test çözmek daha verimli olacaktır.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Konuyu Öğrendikten Sonra Test </a:t>
            </a:r>
            <a:r>
              <a:rPr lang="tr-TR" sz="3200" dirty="0" smtClean="0">
                <a:solidFill>
                  <a:schemeClr val="bg1"/>
                </a:solidFill>
              </a:rPr>
              <a:t>Çözün 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849216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31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7943" y="1948868"/>
            <a:ext cx="8229600" cy="3946443"/>
          </a:xfrm>
        </p:spPr>
        <p:txBody>
          <a:bodyPr>
            <a:normAutofit/>
          </a:bodyPr>
          <a:lstStyle/>
          <a:p>
            <a:r>
              <a:rPr lang="tr-TR" sz="2000" dirty="0"/>
              <a:t>Her sorunun kendine has mantığı vardır. Test çözerken kendi mantığınızla değil, sorunun mantığına göre hareket etmelisiniz</a:t>
            </a:r>
            <a:r>
              <a:rPr lang="tr-TR" sz="2000" dirty="0" smtClean="0"/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Mantığını Kavrayın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5" y="3284984"/>
            <a:ext cx="69847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2" y="391155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marL="457200" indent="-457200"/>
            <a:r>
              <a:rPr lang="tr-TR" sz="2000" dirty="0" smtClean="0"/>
              <a:t>İnsan </a:t>
            </a:r>
            <a:r>
              <a:rPr lang="tr-TR" sz="2000" dirty="0"/>
              <a:t>beyni soruda geçen ifadeleri olumlu algılamaya eğilimlidir. Soruyu okurken olumlu/olumsuz ifadelere dikkat </a:t>
            </a:r>
            <a:r>
              <a:rPr lang="tr-TR" sz="2000" dirty="0" smtClean="0"/>
              <a:t>etmelisiniz.</a:t>
            </a:r>
          </a:p>
          <a:p>
            <a:pPr marL="0" indent="0">
              <a:buNone/>
            </a:pPr>
            <a:r>
              <a:rPr lang="tr-TR" sz="2000" dirty="0" smtClean="0"/>
              <a:t> </a:t>
            </a:r>
          </a:p>
          <a:p>
            <a:pPr marL="457200" indent="-457200"/>
            <a:r>
              <a:rPr lang="tr-TR" sz="2000" dirty="0" smtClean="0"/>
              <a:t>Dikkatinizi </a:t>
            </a:r>
            <a:r>
              <a:rPr lang="tr-TR" sz="2000" dirty="0"/>
              <a:t>arttırmak için bu gibi ifadelerin altını çizebilir, işaret koyabilir ya da yuvarlak içine </a:t>
            </a:r>
            <a:r>
              <a:rPr lang="tr-TR" sz="2000" dirty="0" smtClean="0"/>
              <a:t>alabilirsiniz</a:t>
            </a:r>
            <a:r>
              <a:rPr lang="tr-TR" sz="2000" dirty="0"/>
              <a:t>. </a:t>
            </a:r>
            <a:endParaRPr lang="tr-TR" sz="2000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Hatalı Okuma Alışkanlıkları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21088"/>
            <a:ext cx="4320480" cy="20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4963" y="1700808"/>
            <a:ext cx="4834880" cy="3960440"/>
          </a:xfrm>
        </p:spPr>
        <p:txBody>
          <a:bodyPr>
            <a:normAutofit/>
          </a:bodyPr>
          <a:lstStyle/>
          <a:p>
            <a:r>
              <a:rPr lang="tr-TR" sz="2000" dirty="0"/>
              <a:t>Soruda sizden ne isteniyorsa ne eksik ne fazla, sadece istenileni düşünmelisiniz.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smtClean="0"/>
              <a:t>Bazı </a:t>
            </a:r>
            <a:r>
              <a:rPr lang="tr-TR" sz="2000" dirty="0"/>
              <a:t>sorular sizin için çok kolay gelir ve </a:t>
            </a:r>
            <a:r>
              <a:rPr lang="tr-TR" sz="2000" dirty="0" smtClean="0"/>
              <a:t>cevabın bu kadar </a:t>
            </a:r>
            <a:r>
              <a:rPr lang="tr-TR" sz="2000" dirty="0"/>
              <a:t>kolay olmayacağını </a:t>
            </a:r>
            <a:r>
              <a:rPr lang="tr-TR" sz="2000" dirty="0" smtClean="0"/>
              <a:t>düşünürsünüz. Halbuki sınavlarda zor sorular kadar kolay sorular da bulunmaktadır.</a:t>
            </a:r>
            <a:endParaRPr lang="tr-TR" sz="2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Soruya Yorum Katmayın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8800"/>
            <a:ext cx="297599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3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6" y="332656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7"/>
            <a:ext cx="5122912" cy="3888432"/>
          </a:xfrm>
        </p:spPr>
        <p:txBody>
          <a:bodyPr>
            <a:normAutofit/>
          </a:bodyPr>
          <a:lstStyle/>
          <a:p>
            <a:pPr marL="457200" indent="-457200"/>
            <a:r>
              <a:rPr lang="tr-TR" sz="2000" dirty="0" smtClean="0"/>
              <a:t>Önce </a:t>
            </a:r>
            <a:r>
              <a:rPr lang="tr-TR" sz="2000" dirty="0"/>
              <a:t>soru kökünü </a:t>
            </a:r>
            <a:r>
              <a:rPr lang="tr-TR" sz="2000" dirty="0" smtClean="0"/>
              <a:t>okursanız; sorunun </a:t>
            </a:r>
            <a:r>
              <a:rPr lang="tr-TR" sz="2000" dirty="0"/>
              <a:t>s</a:t>
            </a:r>
            <a:r>
              <a:rPr lang="tr-TR" sz="2000" dirty="0" smtClean="0"/>
              <a:t>izden </a:t>
            </a:r>
            <a:r>
              <a:rPr lang="tr-TR" sz="2000" dirty="0"/>
              <a:t>ne istediğini </a:t>
            </a:r>
            <a:r>
              <a:rPr lang="tr-TR" sz="2000" dirty="0" smtClean="0"/>
              <a:t>anlar, zihninizde </a:t>
            </a:r>
            <a:r>
              <a:rPr lang="tr-TR" sz="2000" dirty="0"/>
              <a:t>soruya hazırlık yapar, </a:t>
            </a:r>
            <a:r>
              <a:rPr lang="tr-TR" sz="2000" dirty="0" smtClean="0"/>
              <a:t>paragrafı </a:t>
            </a:r>
            <a:r>
              <a:rPr lang="tr-TR" sz="2000" dirty="0"/>
              <a:t>ona göre </a:t>
            </a:r>
            <a:r>
              <a:rPr lang="tr-TR" sz="2000" dirty="0" smtClean="0"/>
              <a:t>okursunuz</a:t>
            </a:r>
            <a:r>
              <a:rPr lang="tr-TR" sz="2000" dirty="0"/>
              <a:t>. </a:t>
            </a:r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 smtClean="0"/>
              <a:t>Soru </a:t>
            </a:r>
            <a:r>
              <a:rPr lang="tr-TR" sz="2000" dirty="0"/>
              <a:t>kökündeki altı çizili ifadeler, olumlu/olumsuz cümleler </a:t>
            </a:r>
            <a:r>
              <a:rPr lang="tr-TR" sz="2000" b="1" u="sng" dirty="0"/>
              <a:t>önemlidir. </a:t>
            </a:r>
            <a:endParaRPr lang="tr-TR" sz="2000" b="1" u="sng" dirty="0" smtClean="0"/>
          </a:p>
          <a:p>
            <a:pPr marL="457200" indent="-457200"/>
            <a:endParaRPr lang="tr-TR" sz="2000" dirty="0" smtClean="0"/>
          </a:p>
          <a:p>
            <a:pPr marL="457200" indent="-457200"/>
            <a:r>
              <a:rPr lang="tr-TR" sz="2000" dirty="0" smtClean="0"/>
              <a:t>Önce </a:t>
            </a:r>
            <a:r>
              <a:rPr lang="tr-TR" sz="2000" dirty="0"/>
              <a:t>soru kökünü okumak zaman </a:t>
            </a:r>
            <a:r>
              <a:rPr lang="tr-TR" sz="2000" dirty="0" smtClean="0"/>
              <a:t>kazandırır.</a:t>
            </a:r>
            <a:endParaRPr lang="tr-TR" sz="2000" dirty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Önce Soru Kökünü Okuyun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968004" cy="427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7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404664"/>
            <a:ext cx="8480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147248" cy="3024336"/>
          </a:xfrm>
        </p:spPr>
        <p:txBody>
          <a:bodyPr>
            <a:normAutofit/>
          </a:bodyPr>
          <a:lstStyle/>
          <a:p>
            <a:pPr marL="457200" indent="-457200"/>
            <a:r>
              <a:rPr lang="tr-TR" sz="2000" dirty="0" smtClean="0"/>
              <a:t>Soruda </a:t>
            </a:r>
            <a:r>
              <a:rPr lang="tr-TR" sz="2000" dirty="0"/>
              <a:t>geçen ipuçlarından </a:t>
            </a:r>
            <a:r>
              <a:rPr lang="tr-TR" sz="2000" dirty="0" smtClean="0"/>
              <a:t>yararlanmalısınız</a:t>
            </a:r>
            <a:r>
              <a:rPr lang="tr-TR" sz="2000" dirty="0"/>
              <a:t>. Bunlar; </a:t>
            </a:r>
            <a:endParaRPr lang="tr-TR" sz="2000" dirty="0" smtClean="0"/>
          </a:p>
          <a:p>
            <a:pPr marL="0" indent="0">
              <a:buNone/>
            </a:pPr>
            <a:r>
              <a:rPr lang="tr-TR" sz="2000" u="sng" dirty="0" smtClean="0"/>
              <a:t>Altı </a:t>
            </a:r>
            <a:r>
              <a:rPr lang="tr-TR" sz="2000" u="sng" dirty="0"/>
              <a:t>çizili</a:t>
            </a:r>
            <a:r>
              <a:rPr lang="tr-TR" sz="2000" dirty="0"/>
              <a:t>, </a:t>
            </a:r>
            <a:r>
              <a:rPr lang="tr-TR" sz="2000" b="1" dirty="0"/>
              <a:t>koyu punto ile yazılmış</a:t>
            </a:r>
            <a:r>
              <a:rPr lang="tr-TR" sz="2000" dirty="0"/>
              <a:t>, «tırnak içine alınmış» olabilir.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457200" indent="-457200"/>
            <a:r>
              <a:rPr lang="tr-TR" sz="2000" dirty="0" smtClean="0"/>
              <a:t>Soruda </a:t>
            </a:r>
            <a:r>
              <a:rPr lang="tr-TR" sz="2000" dirty="0"/>
              <a:t>geçen </a:t>
            </a:r>
            <a:r>
              <a:rPr lang="tr-TR" sz="2000" dirty="0" smtClean="0"/>
              <a:t>…</a:t>
            </a:r>
            <a:r>
              <a:rPr lang="tr-TR" sz="2000" dirty="0"/>
              <a:t>değildir, …olamaz, …her zaman, …hiçbir zaman, …yoktur, …genellikle, …değinilmemiştir, …ulaşılamaz gibi sözcüklere dikkat </a:t>
            </a:r>
            <a:r>
              <a:rPr lang="tr-TR" sz="2000" dirty="0" smtClean="0"/>
              <a:t>etmelisiniz</a:t>
            </a:r>
            <a:r>
              <a:rPr lang="tr-TR" sz="2000" dirty="0"/>
              <a:t>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Sorudaki İpuçlarını Yakalayın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06795"/>
            <a:ext cx="2880320" cy="26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79" y="3826591"/>
            <a:ext cx="2808312" cy="258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1295</TotalTime>
  <Words>1194</Words>
  <Application>Microsoft Office PowerPoint</Application>
  <PresentationFormat>Ekran Gösterisi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Kalabalık</vt:lpstr>
      <vt:lpstr>TEST ÇÖZME TEKNİKLERİ  VE  ZAMAN YÖNETİMİ</vt:lpstr>
      <vt:lpstr>Test Çözme Teknikleri</vt:lpstr>
      <vt:lpstr>Sağlıklı Beslenin ve Düzenli Uyuyun</vt:lpstr>
      <vt:lpstr>Konuyu Öğrendikten Sonra Test Çözün </vt:lpstr>
      <vt:lpstr>Mantığını Kavrayın</vt:lpstr>
      <vt:lpstr>Hatalı Okuma Alışkanlıkları</vt:lpstr>
      <vt:lpstr>Soruya Yorum Katmayın</vt:lpstr>
      <vt:lpstr>Önce Soru Kökünü Okuyun </vt:lpstr>
      <vt:lpstr>Sorudaki İpuçlarını Yakalayın </vt:lpstr>
      <vt:lpstr> Sorulara Ön Yargılı Yaklaşmayın</vt:lpstr>
      <vt:lpstr>Uzun Soruları Atlamayın</vt:lpstr>
      <vt:lpstr>Kaleminizi Kullanın</vt:lpstr>
      <vt:lpstr>Tüm Seçenekleri Okuyun</vt:lpstr>
      <vt:lpstr>Çeldirici Şıklı Sorular</vt:lpstr>
      <vt:lpstr>Şıkları Eleyerek Doğru Yanıtı Bulma </vt:lpstr>
      <vt:lpstr>Bilemediğiniz Soruları Boş Bırakın</vt:lpstr>
      <vt:lpstr>İlk İşaretlediğiniz Seçeneği Değiştirmeyin</vt:lpstr>
      <vt:lpstr>Mantığınızı Geliştirin</vt:lpstr>
      <vt:lpstr>Soruların Zorluk Dağılımı</vt:lpstr>
      <vt:lpstr>Zaman Yönetimi</vt:lpstr>
      <vt:lpstr>Kitapçığı Kontrol Edin</vt:lpstr>
      <vt:lpstr>Kendinizi Yavaşlatmayın</vt:lpstr>
      <vt:lpstr>Saate Sürekli Bakmayın</vt:lpstr>
      <vt:lpstr>Cevap Kağıdına Doğru Kodlama </vt:lpstr>
      <vt:lpstr>Her Testten Sonra Dinlenin</vt:lpstr>
      <vt:lpstr>En İyi Sınav Taktiği: Turlama Yöntemi</vt:lpstr>
      <vt:lpstr>Verimli Bir Çalışma Metodu:</vt:lpstr>
      <vt:lpstr>Çok Soru Çözün</vt:lpstr>
      <vt:lpstr>Örnek Soruları ve Çıkmış Soruları İnceleyin..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Rehberlik 0</dc:creator>
  <cp:lastModifiedBy>QUADRO2</cp:lastModifiedBy>
  <cp:revision>74</cp:revision>
  <dcterms:created xsi:type="dcterms:W3CDTF">2020-12-09T07:47:11Z</dcterms:created>
  <dcterms:modified xsi:type="dcterms:W3CDTF">2021-02-01T08:23:59Z</dcterms:modified>
</cp:coreProperties>
</file>