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8" r:id="rId3"/>
    <p:sldId id="259" r:id="rId4"/>
    <p:sldId id="261" r:id="rId5"/>
    <p:sldId id="262" r:id="rId6"/>
    <p:sldId id="263" r:id="rId7"/>
    <p:sldId id="264" r:id="rId8"/>
    <p:sldId id="265" r:id="rId9"/>
    <p:sldId id="270" r:id="rId10"/>
    <p:sldId id="271" r:id="rId11"/>
    <p:sldId id="272"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0B6A7-BAAE-4A92-9BAD-35A12BAD8A4E}" type="datetimeFigureOut">
              <a:rPr lang="tr-TR" smtClean="0"/>
              <a:t>7.10.2020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71D1F-ED21-43AD-87CE-B2D4AA4EA8C8}" type="slidenum">
              <a:rPr lang="tr-TR" smtClean="0"/>
              <a:t>‹#›</a:t>
            </a:fld>
            <a:endParaRPr lang="tr-TR"/>
          </a:p>
        </p:txBody>
      </p:sp>
    </p:spTree>
    <p:extLst>
      <p:ext uri="{BB962C8B-B14F-4D97-AF65-F5344CB8AC3E}">
        <p14:creationId xmlns:p14="http://schemas.microsoft.com/office/powerpoint/2010/main" val="39108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B71D1F-ED21-43AD-87CE-B2D4AA4EA8C8}" type="slidenum">
              <a:rPr lang="tr-TR" smtClean="0"/>
              <a:t>1</a:t>
            </a:fld>
            <a:endParaRPr lang="tr-TR"/>
          </a:p>
        </p:txBody>
      </p:sp>
    </p:spTree>
    <p:extLst>
      <p:ext uri="{BB962C8B-B14F-4D97-AF65-F5344CB8AC3E}">
        <p14:creationId xmlns:p14="http://schemas.microsoft.com/office/powerpoint/2010/main" val="160485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B71D1F-ED21-43AD-87CE-B2D4AA4EA8C8}" type="slidenum">
              <a:rPr lang="tr-TR" smtClean="0"/>
              <a:t>3</a:t>
            </a:fld>
            <a:endParaRPr lang="tr-TR"/>
          </a:p>
        </p:txBody>
      </p:sp>
    </p:spTree>
    <p:extLst>
      <p:ext uri="{BB962C8B-B14F-4D97-AF65-F5344CB8AC3E}">
        <p14:creationId xmlns:p14="http://schemas.microsoft.com/office/powerpoint/2010/main" val="219648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B7E5319-482C-44EA-9FD0-19FE4F46E247}" type="datetimeFigureOut">
              <a:rPr lang="tr-TR" smtClean="0"/>
              <a:t>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848031-F9CB-4E50-8CFE-0215966D3A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B7E5319-482C-44EA-9FD0-19FE4F46E247}" type="datetimeFigureOut">
              <a:rPr lang="tr-TR" smtClean="0"/>
              <a:t>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848031-F9CB-4E50-8CFE-0215966D3A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B7E5319-482C-44EA-9FD0-19FE4F46E247}" type="datetimeFigureOut">
              <a:rPr lang="tr-TR" smtClean="0"/>
              <a:t>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848031-F9CB-4E50-8CFE-0215966D3A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7E5319-482C-44EA-9FD0-19FE4F46E247}" type="datetimeFigureOut">
              <a:rPr lang="tr-TR" smtClean="0"/>
              <a:t>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848031-F9CB-4E50-8CFE-0215966D3A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B7E5319-482C-44EA-9FD0-19FE4F46E247}" type="datetimeFigureOut">
              <a:rPr lang="tr-TR" smtClean="0"/>
              <a:t>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848031-F9CB-4E50-8CFE-0215966D3A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7E5319-482C-44EA-9FD0-19FE4F46E247}" type="datetimeFigureOut">
              <a:rPr lang="tr-TR" smtClean="0"/>
              <a:t>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848031-F9CB-4E50-8CFE-0215966D3A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B7E5319-482C-44EA-9FD0-19FE4F46E247}" type="datetimeFigureOut">
              <a:rPr lang="tr-TR" smtClean="0"/>
              <a:t>7.10.2020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5848031-F9CB-4E50-8CFE-0215966D3A0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B7E5319-482C-44EA-9FD0-19FE4F46E247}" type="datetimeFigureOut">
              <a:rPr lang="tr-TR" smtClean="0"/>
              <a:t>7.10.2020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848031-F9CB-4E50-8CFE-0215966D3A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E5319-482C-44EA-9FD0-19FE4F46E247}" type="datetimeFigureOut">
              <a:rPr lang="tr-TR" smtClean="0"/>
              <a:t>7.10.2020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5848031-F9CB-4E50-8CFE-0215966D3A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B7E5319-482C-44EA-9FD0-19FE4F46E247}" type="datetimeFigureOut">
              <a:rPr lang="tr-TR" smtClean="0"/>
              <a:t>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848031-F9CB-4E50-8CFE-0215966D3A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B7E5319-482C-44EA-9FD0-19FE4F46E247}" type="datetimeFigureOut">
              <a:rPr lang="tr-TR" smtClean="0"/>
              <a:t>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848031-F9CB-4E50-8CFE-0215966D3A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B7E5319-482C-44EA-9FD0-19FE4F46E247}" type="datetimeFigureOut">
              <a:rPr lang="tr-TR" smtClean="0"/>
              <a:t>7.10.2020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5848031-F9CB-4E50-8CFE-0215966D3A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0.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123728" y="4869160"/>
            <a:ext cx="5637010" cy="882119"/>
          </a:xfrm>
        </p:spPr>
        <p:txBody>
          <a:bodyPr/>
          <a:lstStyle/>
          <a:p>
            <a:endParaRPr lang="tr-TR" dirty="0"/>
          </a:p>
        </p:txBody>
      </p:sp>
      <p:sp>
        <p:nvSpPr>
          <p:cNvPr id="2" name="Başlık 1"/>
          <p:cNvSpPr>
            <a:spLocks noGrp="1"/>
          </p:cNvSpPr>
          <p:nvPr>
            <p:ph type="ctrTitle"/>
          </p:nvPr>
        </p:nvSpPr>
        <p:spPr>
          <a:xfrm>
            <a:off x="683568" y="1124744"/>
            <a:ext cx="8064896" cy="1152128"/>
          </a:xfrm>
        </p:spPr>
        <p:txBody>
          <a:bodyPr/>
          <a:lstStyle/>
          <a:p>
            <a:pPr marL="182880" indent="0" algn="ctr">
              <a:buNone/>
            </a:pPr>
            <a:r>
              <a:rPr lang="tr-TR" sz="4000" dirty="0" smtClean="0"/>
              <a:t>Rehberlik ve Psikolojik Danışma Servisi</a:t>
            </a:r>
            <a:br>
              <a:rPr lang="tr-TR" sz="4000" dirty="0" smtClean="0"/>
            </a:br>
            <a:r>
              <a:rPr lang="tr-TR" sz="4000" dirty="0" smtClean="0"/>
              <a:t/>
            </a:r>
            <a:br>
              <a:rPr lang="tr-TR" sz="4000" dirty="0" smtClean="0"/>
            </a:br>
            <a:r>
              <a:rPr lang="tr-TR" sz="2000" dirty="0" smtClean="0"/>
              <a:t>(2020-2021 Eğitim Öğretim Yılı)</a:t>
            </a:r>
            <a:endParaRPr lang="tr-TR" sz="2000"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685" r="100000">
                        <a14:foregroundMark x1="29452" y1="38076" x2="29452" y2="38076"/>
                        <a14:foregroundMark x1="64555" y1="35573" x2="64555" y2="35573"/>
                        <a14:foregroundMark x1="63870" y1="47826" x2="63870" y2="47826"/>
                        <a14:foregroundMark x1="36130" y1="51515" x2="36130" y2="51515"/>
                        <a14:foregroundMark x1="51370" y1="77734" x2="51370" y2="77734"/>
                        <a14:foregroundMark x1="48288" y1="76416" x2="48288" y2="76416"/>
                        <a14:foregroundMark x1="43664" y1="78524" x2="43664" y2="78524"/>
                        <a14:foregroundMark x1="57877" y1="76416" x2="57877" y2="76416"/>
                        <a14:foregroundMark x1="51370" y1="17128" x2="51370" y2="17128"/>
                      </a14:backgroundRemoval>
                    </a14:imgEffect>
                  </a14:imgLayer>
                </a14:imgProps>
              </a:ext>
              <a:ext uri="{28A0092B-C50C-407E-A947-70E740481C1C}">
                <a14:useLocalDpi xmlns:a14="http://schemas.microsoft.com/office/drawing/2010/main" val="0"/>
              </a:ext>
            </a:extLst>
          </a:blip>
          <a:srcRect/>
          <a:stretch>
            <a:fillRect/>
          </a:stretch>
        </p:blipFill>
        <p:spPr bwMode="auto">
          <a:xfrm>
            <a:off x="3419872" y="3717032"/>
            <a:ext cx="2592288" cy="268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58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atay Kaydırma 4"/>
          <p:cNvSpPr/>
          <p:nvPr/>
        </p:nvSpPr>
        <p:spPr>
          <a:xfrm>
            <a:off x="1259632" y="1772816"/>
            <a:ext cx="6408712" cy="2592288"/>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smtClean="0">
                <a:solidFill>
                  <a:schemeClr val="accent6">
                    <a:lumMod val="75000"/>
                  </a:schemeClr>
                </a:solidFill>
              </a:rPr>
              <a:t>İlginiz </a:t>
            </a:r>
            <a:r>
              <a:rPr lang="tr-TR" sz="2800" b="1" dirty="0" smtClean="0">
                <a:solidFill>
                  <a:schemeClr val="accent6">
                    <a:lumMod val="75000"/>
                  </a:schemeClr>
                </a:solidFill>
              </a:rPr>
              <a:t>için teşekkür ederim.  Her birinizi rehberlik ve psikolojik danışma servisine beklerim.</a:t>
            </a:r>
            <a:endParaRPr lang="tr-TR" sz="2800" b="1" dirty="0">
              <a:solidFill>
                <a:schemeClr val="accent6">
                  <a:lumMod val="75000"/>
                </a:schemeClr>
              </a:solidFill>
            </a:endParaRPr>
          </a:p>
        </p:txBody>
      </p:sp>
      <p:pic>
        <p:nvPicPr>
          <p:cNvPr id="717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8" b="98778" l="635" r="100000">
                        <a14:foregroundMark x1="55556" y1="11491" x2="55556" y2="11491"/>
                        <a14:foregroundMark x1="65397" y1="37408" x2="65397" y2="37408"/>
                        <a14:foregroundMark x1="60000" y1="41076" x2="60000" y2="41076"/>
                        <a14:foregroundMark x1="33651" y1="44010" x2="33651" y2="44010"/>
                        <a14:foregroundMark x1="31746" y1="37897" x2="31746" y2="37897"/>
                        <a14:foregroundMark x1="50794" y1="77506" x2="50794" y2="78973"/>
                        <a14:foregroundMark x1="45397" y1="76039" x2="43492" y2="76039"/>
                        <a14:foregroundMark x1="46984" y1="77017" x2="46984" y2="77017"/>
                        <a14:foregroundMark x1="44127" y1="77506" x2="44127" y2="77506"/>
                        <a14:foregroundMark x1="56190" y1="76039" x2="56190" y2="76039"/>
                        <a14:foregroundMark x1="53333" y1="76039" x2="53333" y2="76039"/>
                        <a14:backgroundMark x1="13968" y1="14670" x2="13968" y2="14670"/>
                      </a14:backgroundRemoval>
                    </a14:imgEffect>
                  </a14:imgLayer>
                </a14:imgProps>
              </a:ext>
              <a:ext uri="{28A0092B-C50C-407E-A947-70E740481C1C}">
                <a14:useLocalDpi xmlns:a14="http://schemas.microsoft.com/office/drawing/2010/main" val="0"/>
              </a:ext>
            </a:extLst>
          </a:blip>
          <a:srcRect/>
          <a:stretch>
            <a:fillRect/>
          </a:stretch>
        </p:blipFill>
        <p:spPr bwMode="auto">
          <a:xfrm>
            <a:off x="3975323" y="4702450"/>
            <a:ext cx="1310502" cy="170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84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1026" name="Picture 2" descr="C:\Users\quadro\Desktop\RAM LOGO VE SOSYAL MEDY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110596"/>
            <a:ext cx="5000343" cy="573754"/>
          </a:xfrm>
        </p:spPr>
        <p:txBody>
          <a:bodyPr/>
          <a:lstStyle/>
          <a:p>
            <a:pPr marL="0" indent="0">
              <a:buNone/>
            </a:pPr>
            <a:r>
              <a:rPr lang="tr-TR" sz="3200" dirty="0" smtClean="0"/>
              <a:t>Rehberlik ve Psikolojik Danışma nedir?</a:t>
            </a:r>
            <a:endParaRPr lang="tr-TR" sz="3200" dirty="0"/>
          </a:p>
        </p:txBody>
      </p:sp>
      <p:sp>
        <p:nvSpPr>
          <p:cNvPr id="11" name="6-Noktalı Yıldız 10"/>
          <p:cNvSpPr/>
          <p:nvPr/>
        </p:nvSpPr>
        <p:spPr>
          <a:xfrm>
            <a:off x="107504" y="2924944"/>
            <a:ext cx="1440160" cy="137653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rPr>
              <a:t>BİREYİN</a:t>
            </a:r>
            <a:endParaRPr lang="tr-TR" sz="1600" b="1" dirty="0">
              <a:solidFill>
                <a:schemeClr val="tx1"/>
              </a:solidFill>
            </a:endParaRPr>
          </a:p>
        </p:txBody>
      </p:sp>
      <p:sp>
        <p:nvSpPr>
          <p:cNvPr id="13" name="Sağ Ok 12"/>
          <p:cNvSpPr/>
          <p:nvPr/>
        </p:nvSpPr>
        <p:spPr>
          <a:xfrm>
            <a:off x="1187624" y="1124744"/>
            <a:ext cx="5472608" cy="93610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K</a:t>
            </a:r>
            <a:r>
              <a:rPr lang="tr-TR" b="1" dirty="0" smtClean="0">
                <a:solidFill>
                  <a:schemeClr val="tx1"/>
                </a:solidFill>
              </a:rPr>
              <a:t>endini anlaması ve tanıması</a:t>
            </a:r>
            <a:endParaRPr lang="tr-TR" b="1" dirty="0">
              <a:solidFill>
                <a:schemeClr val="tx1"/>
              </a:solidFill>
            </a:endParaRPr>
          </a:p>
        </p:txBody>
      </p:sp>
      <p:sp>
        <p:nvSpPr>
          <p:cNvPr id="14" name="Sağ Ok 13"/>
          <p:cNvSpPr/>
          <p:nvPr/>
        </p:nvSpPr>
        <p:spPr>
          <a:xfrm>
            <a:off x="1475656" y="2156355"/>
            <a:ext cx="5472608" cy="93610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Problemlerini fark etmesi ve çözmesi</a:t>
            </a:r>
            <a:endParaRPr lang="tr-TR" b="1" dirty="0">
              <a:solidFill>
                <a:schemeClr val="tx1"/>
              </a:solidFill>
            </a:endParaRPr>
          </a:p>
        </p:txBody>
      </p:sp>
      <p:sp>
        <p:nvSpPr>
          <p:cNvPr id="15" name="Sağ Ok 14"/>
          <p:cNvSpPr/>
          <p:nvPr/>
        </p:nvSpPr>
        <p:spPr>
          <a:xfrm>
            <a:off x="1559011" y="3109338"/>
            <a:ext cx="5472608" cy="93610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Gerçekçi kararlar alması</a:t>
            </a:r>
            <a:endParaRPr lang="tr-TR" b="1" dirty="0">
              <a:solidFill>
                <a:schemeClr val="tx1"/>
              </a:solidFill>
            </a:endParaRPr>
          </a:p>
        </p:txBody>
      </p:sp>
      <p:sp>
        <p:nvSpPr>
          <p:cNvPr id="16" name="Sağ Ok 15"/>
          <p:cNvSpPr/>
          <p:nvPr/>
        </p:nvSpPr>
        <p:spPr>
          <a:xfrm>
            <a:off x="1560829" y="4141287"/>
            <a:ext cx="5472608" cy="108012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Çevresine dengeli ve sağlıklı bir uyum sağlayabilmesi</a:t>
            </a:r>
            <a:endParaRPr lang="tr-TR" b="1" dirty="0">
              <a:solidFill>
                <a:schemeClr val="tx1"/>
              </a:solidFill>
            </a:endParaRPr>
          </a:p>
        </p:txBody>
      </p:sp>
      <p:sp>
        <p:nvSpPr>
          <p:cNvPr id="17" name="Sağ Ok 16"/>
          <p:cNvSpPr/>
          <p:nvPr/>
        </p:nvSpPr>
        <p:spPr>
          <a:xfrm>
            <a:off x="1187624" y="5108888"/>
            <a:ext cx="5472608" cy="93610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Kapasitesini fark etmesi ve kullanabilmesi</a:t>
            </a:r>
            <a:endParaRPr lang="tr-TR" b="1" dirty="0">
              <a:solidFill>
                <a:schemeClr val="tx1"/>
              </a:solidFill>
            </a:endParaRPr>
          </a:p>
        </p:txBody>
      </p:sp>
      <p:sp>
        <p:nvSpPr>
          <p:cNvPr id="20" name="Altıgen 19"/>
          <p:cNvSpPr/>
          <p:nvPr/>
        </p:nvSpPr>
        <p:spPr>
          <a:xfrm>
            <a:off x="7161842" y="2473433"/>
            <a:ext cx="1982157" cy="220791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rPr>
              <a:t>İçin uzman kişilerce bireye verilen psikolojik desteklerin tümüdür.</a:t>
            </a:r>
            <a:endParaRPr lang="tr-TR" sz="1600" b="1" dirty="0">
              <a:solidFill>
                <a:schemeClr val="tx1"/>
              </a:solidFill>
            </a:endParaRPr>
          </a:p>
        </p:txBody>
      </p:sp>
    </p:spTree>
    <p:extLst>
      <p:ext uri="{BB962C8B-B14F-4D97-AF65-F5344CB8AC3E}">
        <p14:creationId xmlns:p14="http://schemas.microsoft.com/office/powerpoint/2010/main" val="793941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tlama 1 3"/>
          <p:cNvSpPr/>
          <p:nvPr/>
        </p:nvSpPr>
        <p:spPr>
          <a:xfrm>
            <a:off x="2051720" y="4365104"/>
            <a:ext cx="3863004" cy="237626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b="1" dirty="0" smtClean="0">
              <a:solidFill>
                <a:schemeClr val="tx1"/>
              </a:solidFill>
            </a:endParaRPr>
          </a:p>
          <a:p>
            <a:pPr algn="ctr"/>
            <a:endParaRPr lang="tr-TR" sz="1050" b="1" dirty="0">
              <a:solidFill>
                <a:schemeClr val="tx1"/>
              </a:solidFill>
            </a:endParaRPr>
          </a:p>
          <a:p>
            <a:pPr algn="ctr"/>
            <a:r>
              <a:rPr lang="tr-TR" sz="1100" b="1" dirty="0" smtClean="0">
                <a:solidFill>
                  <a:schemeClr val="tx1"/>
                </a:solidFill>
              </a:rPr>
              <a:t>Psikolojik danışma ve rehberlik hizmeti  PSİKOLOJİK DANIŞMAN/REHBER ÖĞRETMEN tarafından verilir</a:t>
            </a:r>
            <a:r>
              <a:rPr lang="tr-TR" sz="1050" b="1" dirty="0" smtClean="0">
                <a:solidFill>
                  <a:schemeClr val="tx1"/>
                </a:solidFill>
              </a:rPr>
              <a:t>.</a:t>
            </a:r>
          </a:p>
          <a:p>
            <a:pPr algn="ctr"/>
            <a:endParaRPr lang="tr-TR" dirty="0">
              <a:solidFill>
                <a:schemeClr val="tx1"/>
              </a:solidFill>
            </a:endParaRPr>
          </a:p>
        </p:txBody>
      </p:sp>
      <p:sp>
        <p:nvSpPr>
          <p:cNvPr id="8" name="Dikey Kaydırma 7"/>
          <p:cNvSpPr/>
          <p:nvPr/>
        </p:nvSpPr>
        <p:spPr>
          <a:xfrm>
            <a:off x="395536" y="318181"/>
            <a:ext cx="4248472" cy="4240148"/>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1600" b="1" dirty="0" smtClean="0">
                <a:solidFill>
                  <a:schemeClr val="tx1"/>
                </a:solidFill>
              </a:rPr>
              <a:t>Psikolojik Danışman/Rehber Öğretmen Ne YAPMAZ?</a:t>
            </a:r>
          </a:p>
          <a:p>
            <a:r>
              <a:rPr lang="tr-TR" sz="1200" dirty="0" smtClean="0">
                <a:solidFill>
                  <a:schemeClr val="tx1"/>
                </a:solidFill>
              </a:rPr>
              <a:t>-Sadece problemli öğrenciler ile ilgilenmez.</a:t>
            </a:r>
          </a:p>
          <a:p>
            <a:r>
              <a:rPr lang="tr-TR" sz="1200" dirty="0" smtClean="0">
                <a:solidFill>
                  <a:schemeClr val="tx1"/>
                </a:solidFill>
              </a:rPr>
              <a:t>-Psikolojik danışma ve rehberlik hizmeti ders değildir, öğrencinin başarısı değerlendirip not vermez.</a:t>
            </a:r>
          </a:p>
          <a:p>
            <a:r>
              <a:rPr lang="tr-TR" sz="1200" dirty="0" smtClean="0">
                <a:solidFill>
                  <a:schemeClr val="tx1"/>
                </a:solidFill>
              </a:rPr>
              <a:t>-Bireyi disipline etmez, yargılamaz, ceza vermez.</a:t>
            </a:r>
          </a:p>
          <a:p>
            <a:r>
              <a:rPr lang="tr-TR" sz="1200" dirty="0" smtClean="0">
                <a:solidFill>
                  <a:schemeClr val="tx1"/>
                </a:solidFill>
              </a:rPr>
              <a:t>-Bireyin problemlerini onun adına çözmez.</a:t>
            </a:r>
          </a:p>
          <a:p>
            <a:r>
              <a:rPr lang="tr-TR" sz="1200" dirty="0" smtClean="0">
                <a:solidFill>
                  <a:schemeClr val="tx1"/>
                </a:solidFill>
              </a:rPr>
              <a:t>-Bireyin sorunlarını çözecek sihirli gücü yoktur.</a:t>
            </a:r>
          </a:p>
          <a:p>
            <a:r>
              <a:rPr lang="tr-TR" sz="1200" dirty="0" smtClean="0">
                <a:solidFill>
                  <a:schemeClr val="tx1"/>
                </a:solidFill>
              </a:rPr>
              <a:t>-Bireye acıma duygusu ile yaklaşmaz.</a:t>
            </a:r>
          </a:p>
          <a:p>
            <a:r>
              <a:rPr lang="tr-TR" sz="1200" dirty="0" smtClean="0">
                <a:solidFill>
                  <a:schemeClr val="tx1"/>
                </a:solidFill>
              </a:rPr>
              <a:t>-Rehberlik,  öğrenci ile dertleşme, sohbet etme değildir.</a:t>
            </a:r>
          </a:p>
          <a:p>
            <a:r>
              <a:rPr lang="tr-TR" sz="1200" dirty="0" smtClean="0">
                <a:solidFill>
                  <a:schemeClr val="tx1"/>
                </a:solidFill>
              </a:rPr>
              <a:t>-Rehberlik, öğrencinin ihtiyaçlarını karşılamak değildir.</a:t>
            </a:r>
          </a:p>
          <a:p>
            <a:r>
              <a:rPr lang="tr-TR" sz="1200" dirty="0" smtClean="0">
                <a:solidFill>
                  <a:schemeClr val="tx1"/>
                </a:solidFill>
              </a:rPr>
              <a:t>-Öğüt vermez, telkinde bulunmaz.</a:t>
            </a:r>
          </a:p>
          <a:p>
            <a:r>
              <a:rPr lang="tr-TR" sz="1200" dirty="0" smtClean="0">
                <a:solidFill>
                  <a:schemeClr val="tx1"/>
                </a:solidFill>
              </a:rPr>
              <a:t>-Bireyin yerine karar vermez.</a:t>
            </a:r>
            <a:endParaRPr lang="tr-TR" sz="1200" dirty="0">
              <a:solidFill>
                <a:schemeClr val="tx1"/>
              </a:solidFill>
            </a:endParaRPr>
          </a:p>
        </p:txBody>
      </p:sp>
      <p:pic>
        <p:nvPicPr>
          <p:cNvPr id="1028" name="Picture 4"/>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352636"/>
            <a:ext cx="4223021" cy="4387728"/>
          </a:xfrm>
          <a:prstGeom prst="rect">
            <a:avLst/>
          </a:prstGeom>
          <a:noFill/>
          <a:ln>
            <a:noFill/>
          </a:ln>
          <a:effectLst/>
        </p:spPr>
      </p:pic>
      <p:sp>
        <p:nvSpPr>
          <p:cNvPr id="10" name="Dikdörtgen 9"/>
          <p:cNvSpPr/>
          <p:nvPr/>
        </p:nvSpPr>
        <p:spPr>
          <a:xfrm>
            <a:off x="5444280" y="1124744"/>
            <a:ext cx="3160167" cy="3785652"/>
          </a:xfrm>
          <a:prstGeom prst="rect">
            <a:avLst/>
          </a:prstGeom>
        </p:spPr>
        <p:txBody>
          <a:bodyPr wrap="square">
            <a:spAutoFit/>
          </a:bodyPr>
          <a:lstStyle/>
          <a:p>
            <a:r>
              <a:rPr lang="tr-TR" sz="1600" b="1" dirty="0"/>
              <a:t>Psikolojik </a:t>
            </a:r>
            <a:r>
              <a:rPr lang="tr-TR" sz="1600" b="1" dirty="0" smtClean="0"/>
              <a:t>Danışman/Rehber </a:t>
            </a:r>
            <a:r>
              <a:rPr lang="tr-TR" sz="1600" b="1" dirty="0"/>
              <a:t>Öğretmen Ne </a:t>
            </a:r>
            <a:r>
              <a:rPr lang="tr-TR" sz="1600" b="1" dirty="0" smtClean="0"/>
              <a:t>YAPAR?</a:t>
            </a:r>
          </a:p>
          <a:p>
            <a:endParaRPr lang="tr-TR" sz="1600" b="1" dirty="0" smtClean="0"/>
          </a:p>
          <a:p>
            <a:r>
              <a:rPr lang="tr-TR" sz="1200" dirty="0" smtClean="0"/>
              <a:t>-İsteklilik ve gönüllülük çerçevesinde bireye yardımcı olmaya çalışır.</a:t>
            </a:r>
          </a:p>
          <a:p>
            <a:r>
              <a:rPr lang="tr-TR" sz="1200" dirty="0" smtClean="0"/>
              <a:t>-Bireyin özellikleri ne olursa olsun kişiliklerine saygı duyar, bireyin kendini geliştirmesi için hizmet sunar.</a:t>
            </a:r>
          </a:p>
          <a:p>
            <a:r>
              <a:rPr lang="tr-TR" sz="1200" dirty="0" smtClean="0"/>
              <a:t>-Bireyin kişiliğini geliştirmesi için rehberlik eder.</a:t>
            </a:r>
          </a:p>
          <a:p>
            <a:r>
              <a:rPr lang="tr-TR" sz="1200" dirty="0" smtClean="0"/>
              <a:t>-Bireyin her türlü eğitimi ve gelişimi için çabalar.</a:t>
            </a:r>
          </a:p>
          <a:p>
            <a:r>
              <a:rPr lang="tr-TR" sz="1200" dirty="0" smtClean="0"/>
              <a:t>-Bireyi, ortaya çıkabilecek sorunlar ile baş edebilmesi için eğitir. Bilgilendirir.</a:t>
            </a:r>
          </a:p>
          <a:p>
            <a:r>
              <a:rPr lang="tr-TR" sz="1200" dirty="0" smtClean="0"/>
              <a:t>-Bireyin ortaya çıkmış sorunları aşabilmesi ve çözebilmesi için destek sunar.</a:t>
            </a:r>
          </a:p>
          <a:p>
            <a:r>
              <a:rPr lang="tr-TR" sz="1200" dirty="0" smtClean="0"/>
              <a:t>-Bireyin kendi yolunu çizebilmesi, sağlıklı kararlar alabilmesi için rehberlik eder.</a:t>
            </a:r>
          </a:p>
          <a:p>
            <a:endParaRPr lang="tr-TR" sz="1200" dirty="0" smtClean="0"/>
          </a:p>
        </p:txBody>
      </p:sp>
    </p:spTree>
    <p:extLst>
      <p:ext uri="{BB962C8B-B14F-4D97-AF65-F5344CB8AC3E}">
        <p14:creationId xmlns:p14="http://schemas.microsoft.com/office/powerpoint/2010/main" val="200749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öşeli Çift Ayraç 3"/>
          <p:cNvSpPr/>
          <p:nvPr/>
        </p:nvSpPr>
        <p:spPr>
          <a:xfrm>
            <a:off x="827584" y="1988840"/>
            <a:ext cx="2880320" cy="720080"/>
          </a:xfrm>
          <a:prstGeom prst="chevr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Sosyal D</a:t>
            </a:r>
            <a:r>
              <a:rPr lang="tr-TR" b="1" dirty="0" smtClean="0"/>
              <a:t>uygusal Gelişim Alanı</a:t>
            </a:r>
            <a:endParaRPr lang="tr-TR" b="1" dirty="0">
              <a:solidFill>
                <a:schemeClr val="tx1"/>
              </a:solidFill>
            </a:endParaRPr>
          </a:p>
        </p:txBody>
      </p:sp>
      <p:sp>
        <p:nvSpPr>
          <p:cNvPr id="5" name="Köşeli Çift Ayraç 4"/>
          <p:cNvSpPr/>
          <p:nvPr/>
        </p:nvSpPr>
        <p:spPr>
          <a:xfrm>
            <a:off x="827584" y="3635445"/>
            <a:ext cx="2880320" cy="720080"/>
          </a:xfrm>
          <a:prstGeom prst="chevro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Akademik G</a:t>
            </a:r>
            <a:r>
              <a:rPr lang="tr-TR" b="1" dirty="0" smtClean="0"/>
              <a:t>elişim Alanı</a:t>
            </a:r>
            <a:endParaRPr lang="tr-TR" b="1" dirty="0">
              <a:solidFill>
                <a:schemeClr val="tx1"/>
              </a:solidFill>
            </a:endParaRPr>
          </a:p>
        </p:txBody>
      </p:sp>
      <p:sp>
        <p:nvSpPr>
          <p:cNvPr id="6" name="Köşeli Çift Ayraç 5"/>
          <p:cNvSpPr/>
          <p:nvPr/>
        </p:nvSpPr>
        <p:spPr>
          <a:xfrm>
            <a:off x="812325" y="5085184"/>
            <a:ext cx="2865061" cy="720080"/>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Kariyer Gelişim Alanı</a:t>
            </a:r>
            <a:endParaRPr lang="tr-TR" b="1" dirty="0">
              <a:solidFill>
                <a:schemeClr val="bg1"/>
              </a:solidFill>
            </a:endParaRPr>
          </a:p>
        </p:txBody>
      </p:sp>
      <p:sp>
        <p:nvSpPr>
          <p:cNvPr id="8" name="Yatay Kaydırma 7"/>
          <p:cNvSpPr/>
          <p:nvPr/>
        </p:nvSpPr>
        <p:spPr>
          <a:xfrm>
            <a:off x="683568" y="205115"/>
            <a:ext cx="7920880" cy="115212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rPr>
              <a:t>GELİŞİM ALANLARINA GÖRE REHBERLİK VE PSİKOLOJİK DANIŞMA HİZMETLERİ </a:t>
            </a:r>
            <a:endParaRPr lang="tr-TR" sz="2000" b="1" dirty="0">
              <a:solidFill>
                <a:schemeClr val="bg1"/>
              </a:solidFill>
            </a:endParaRPr>
          </a:p>
        </p:txBody>
      </p:sp>
      <p:pic>
        <p:nvPicPr>
          <p:cNvPr id="2052" name="Picture 4" descr="Okul Öncesi Rehberlik Çalışmaları"/>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21" b="100000" l="0" r="100000">
                        <a14:foregroundMark x1="19160" y1="29167" x2="19160" y2="29167"/>
                        <a14:foregroundMark x1="21513" y1="47115" x2="21513" y2="47115"/>
                        <a14:foregroundMark x1="37983" y1="60577" x2="37983" y2="60577"/>
                        <a14:foregroundMark x1="54454" y1="43269" x2="56134" y2="43269"/>
                        <a14:foregroundMark x1="77143" y1="29167" x2="77143" y2="29167"/>
                        <a14:backgroundMark x1="43866" y1="33974" x2="43866" y2="33974"/>
                      </a14:backgroundRemoval>
                    </a14:imgEffect>
                  </a14:imgLayer>
                </a14:imgProps>
              </a:ext>
              <a:ext uri="{28A0092B-C50C-407E-A947-70E740481C1C}">
                <a14:useLocalDpi xmlns:a14="http://schemas.microsoft.com/office/drawing/2010/main" val="0"/>
              </a:ext>
            </a:extLst>
          </a:blip>
          <a:srcRect/>
          <a:stretch>
            <a:fillRect/>
          </a:stretch>
        </p:blipFill>
        <p:spPr bwMode="auto">
          <a:xfrm>
            <a:off x="4833602" y="3347413"/>
            <a:ext cx="24688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hberliğin Çeşitleri – Psikolojik Danışm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88" b="98507" l="1859" r="97398">
                        <a14:foregroundMark x1="39777" y1="58706" x2="39777" y2="58706"/>
                        <a14:foregroundMark x1="19331" y1="40796" x2="19331" y2="40796"/>
                        <a14:backgroundMark x1="67658" y1="17413" x2="67658" y2="17413"/>
                      </a14:backgroundRemoval>
                    </a14:imgEffect>
                  </a14:imgLayer>
                </a14:imgProps>
              </a:ext>
              <a:ext uri="{28A0092B-C50C-407E-A947-70E740481C1C}">
                <a14:useLocalDpi xmlns:a14="http://schemas.microsoft.com/office/drawing/2010/main" val="0"/>
              </a:ext>
            </a:extLst>
          </a:blip>
          <a:srcRect/>
          <a:stretch>
            <a:fillRect/>
          </a:stretch>
        </p:blipFill>
        <p:spPr bwMode="auto">
          <a:xfrm>
            <a:off x="5133662" y="4725144"/>
            <a:ext cx="192737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sleki Rehberlik Sürecinin Temel Aşamaları – Nkfu"/>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8810" l="707" r="98410">
                        <a14:foregroundMark x1="79329" y1="23512" x2="79329" y2="23512"/>
                      </a14:backgroundRemoval>
                    </a14:imgEffect>
                  </a14:imgLayer>
                </a14:imgProps>
              </a:ext>
              <a:ext uri="{28A0092B-C50C-407E-A947-70E740481C1C}">
                <a14:useLocalDpi xmlns:a14="http://schemas.microsoft.com/office/drawing/2010/main" val="0"/>
              </a:ext>
            </a:extLst>
          </a:blip>
          <a:srcRect/>
          <a:stretch>
            <a:fillRect/>
          </a:stretch>
        </p:blipFill>
        <p:spPr bwMode="auto">
          <a:xfrm>
            <a:off x="4880388" y="1556790"/>
            <a:ext cx="2317380" cy="1375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5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554216" y="620688"/>
            <a:ext cx="3589784" cy="5472608"/>
          </a:xfrm>
        </p:spPr>
        <p:txBody>
          <a:bodyPr/>
          <a:lstStyle/>
          <a:p>
            <a:pPr marL="0" indent="0" algn="ctr">
              <a:buNone/>
            </a:pPr>
            <a:r>
              <a:rPr lang="tr-TR" sz="2800" dirty="0">
                <a:solidFill>
                  <a:schemeClr val="tx1"/>
                </a:solidFill>
              </a:rPr>
              <a:t>Sosyal Duygusal Gelişim </a:t>
            </a:r>
            <a:r>
              <a:rPr lang="tr-TR" sz="2800" dirty="0" smtClean="0">
                <a:solidFill>
                  <a:schemeClr val="tx1"/>
                </a:solidFill>
              </a:rPr>
              <a:t>Alanı</a:t>
            </a:r>
            <a:br>
              <a:rPr lang="tr-TR" sz="2800" dirty="0" smtClean="0">
                <a:solidFill>
                  <a:schemeClr val="tx1"/>
                </a:solidFill>
              </a:rPr>
            </a:br>
            <a:r>
              <a:rPr lang="tr-TR" sz="2800" dirty="0">
                <a:solidFill>
                  <a:schemeClr val="tx1"/>
                </a:solidFill>
              </a:rPr>
              <a:t/>
            </a:r>
            <a:br>
              <a:rPr lang="tr-TR" sz="2800" dirty="0">
                <a:solidFill>
                  <a:schemeClr val="tx1"/>
                </a:solidFill>
              </a:rPr>
            </a:br>
            <a:r>
              <a:rPr lang="tr-TR" sz="1800" b="0" dirty="0">
                <a:solidFill>
                  <a:schemeClr val="tx1"/>
                </a:solidFill>
                <a:effectLst/>
              </a:rPr>
              <a:t>Kendinizi tanımak, var olan yönleri ile kendinizi kabul etmek ve kendinizi geliştirmek, duygularınızı fark etmek, düzenlemek ve yönetebilmek, sağlıklı ilişkiler geliştirmek, kişisel hedefler oluşturmak, kişisel güvenliğinizi sağlamak için</a:t>
            </a:r>
            <a:br>
              <a:rPr lang="tr-TR" sz="1800" b="0" dirty="0">
                <a:solidFill>
                  <a:schemeClr val="tx1"/>
                </a:solidFill>
                <a:effectLst/>
              </a:rPr>
            </a:br>
            <a:r>
              <a:rPr lang="tr-TR" sz="1800" b="0" dirty="0" smtClean="0">
                <a:solidFill>
                  <a:schemeClr val="tx1"/>
                </a:solidFill>
                <a:effectLst/>
              </a:rPr>
              <a:t> </a:t>
            </a:r>
            <a:r>
              <a:rPr lang="tr-TR" sz="1800" b="0" dirty="0">
                <a:solidFill>
                  <a:schemeClr val="tx1"/>
                </a:solidFill>
                <a:effectLst/>
              </a:rPr>
              <a:t>psikolojik </a:t>
            </a:r>
            <a:r>
              <a:rPr lang="tr-TR" sz="1800" b="0" dirty="0" smtClean="0">
                <a:solidFill>
                  <a:schemeClr val="tx1"/>
                </a:solidFill>
                <a:effectLst/>
              </a:rPr>
              <a:t>danışman/rehber </a:t>
            </a:r>
            <a:r>
              <a:rPr lang="tr-TR" sz="1800" b="0" dirty="0">
                <a:solidFill>
                  <a:schemeClr val="tx1"/>
                </a:solidFill>
                <a:effectLst/>
              </a:rPr>
              <a:t>öğretmenden destek alabilirsiniz</a:t>
            </a:r>
            <a:r>
              <a:rPr lang="tr-TR" sz="2000" b="0" dirty="0" smtClean="0">
                <a:solidFill>
                  <a:schemeClr val="tx1"/>
                </a:solidFill>
                <a:effectLst/>
              </a:rPr>
              <a:t>.</a:t>
            </a:r>
            <a:endParaRPr lang="tr-TR" sz="2000" b="0" dirty="0"/>
          </a:p>
        </p:txBody>
      </p:sp>
      <p:sp>
        <p:nvSpPr>
          <p:cNvPr id="4" name="Bulut Belirtme Çizgisi 3"/>
          <p:cNvSpPr/>
          <p:nvPr/>
        </p:nvSpPr>
        <p:spPr>
          <a:xfrm>
            <a:off x="755576" y="44624"/>
            <a:ext cx="4968552" cy="3600400"/>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smtClean="0">
              <a:solidFill>
                <a:schemeClr val="tx1"/>
              </a:solidFill>
            </a:endParaRPr>
          </a:p>
          <a:p>
            <a:pPr algn="ctr"/>
            <a:r>
              <a:rPr lang="tr-TR" sz="1600" dirty="0" smtClean="0">
                <a:solidFill>
                  <a:schemeClr val="tx1"/>
                </a:solidFill>
              </a:rPr>
              <a:t>Son </a:t>
            </a:r>
            <a:r>
              <a:rPr lang="tr-TR" sz="1600" dirty="0">
                <a:solidFill>
                  <a:schemeClr val="tx1"/>
                </a:solidFill>
              </a:rPr>
              <a:t>zamanlarda kendimi iyi hissetmiyorum. Fiziksel </a:t>
            </a:r>
            <a:r>
              <a:rPr lang="tr-TR" sz="1600" dirty="0" smtClean="0">
                <a:solidFill>
                  <a:schemeClr val="tx1"/>
                </a:solidFill>
              </a:rPr>
              <a:t>özelliklerim </a:t>
            </a:r>
            <a:r>
              <a:rPr lang="tr-TR" sz="1600" dirty="0">
                <a:solidFill>
                  <a:schemeClr val="tx1"/>
                </a:solidFill>
              </a:rPr>
              <a:t>konusunda endişeliyim. Ailemle sorunlar yaşıyorum. Kendimi iyi ifade edemiyorum. Topluluk içinde nasıl hareket edeceğimi bilemiyorum. Kendimi yalnız hissediyorum. Bazı duygularımı kontrol edemiyorum</a:t>
            </a:r>
            <a:r>
              <a:rPr lang="tr-TR" dirty="0" smtClean="0"/>
              <a:t>.</a:t>
            </a:r>
            <a:endParaRPr lang="tr-TR" dirty="0" smtClean="0">
              <a:solidFill>
                <a:schemeClr val="tx1"/>
              </a:solidFill>
            </a:endParaRPr>
          </a:p>
          <a:p>
            <a:pPr algn="ctr"/>
            <a:endParaRPr lang="tr-TR" dirty="0">
              <a:solidFill>
                <a:schemeClr val="tx1"/>
              </a:solidFill>
            </a:endParaRPr>
          </a:p>
        </p:txBody>
      </p:sp>
      <p:sp>
        <p:nvSpPr>
          <p:cNvPr id="5" name="AutoShape 2" descr="DÜŞÜNMEK CLİPART - Google 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6" name="Picture 4" descr="DÜŞÜNMEK CLİPART - Google Search"/>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91795" y1="54440" x2="91795" y2="54440"/>
                        <a14:backgroundMark x1="89231" y1="64865" x2="89231" y2="64865"/>
                      </a14:backgroundRemoval>
                    </a14:imgEffect>
                  </a14:imgLayer>
                </a14:imgProps>
              </a:ext>
              <a:ext uri="{28A0092B-C50C-407E-A947-70E740481C1C}">
                <a14:useLocalDpi xmlns:a14="http://schemas.microsoft.com/office/drawing/2010/main" val="0"/>
              </a:ext>
            </a:extLst>
          </a:blip>
          <a:srcRect/>
          <a:stretch>
            <a:fillRect/>
          </a:stretch>
        </p:blipFill>
        <p:spPr bwMode="auto">
          <a:xfrm>
            <a:off x="622631" y="4269670"/>
            <a:ext cx="1463792" cy="20960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2" b="100000" l="1563" r="100000">
                        <a14:backgroundMark x1="94271" y1="52672" x2="94271" y2="52672"/>
                      </a14:backgroundRemoval>
                    </a14:imgEffect>
                  </a14:imgLayer>
                </a14:imgProps>
              </a:ext>
              <a:ext uri="{28A0092B-C50C-407E-A947-70E740481C1C}">
                <a14:useLocalDpi xmlns:a14="http://schemas.microsoft.com/office/drawing/2010/main" val="0"/>
              </a:ext>
            </a:extLst>
          </a:blip>
          <a:srcRect/>
          <a:stretch>
            <a:fillRect/>
          </a:stretch>
        </p:blipFill>
        <p:spPr bwMode="auto">
          <a:xfrm>
            <a:off x="2412074" y="4269670"/>
            <a:ext cx="1520292" cy="207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408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78023" y="260648"/>
            <a:ext cx="6512511" cy="1008112"/>
          </a:xfrm>
        </p:spPr>
        <p:txBody>
          <a:bodyPr/>
          <a:lstStyle/>
          <a:p>
            <a:pPr marL="0" indent="0" algn="ctr">
              <a:buNone/>
            </a:pPr>
            <a:r>
              <a:rPr lang="tr-TR" sz="3600" dirty="0">
                <a:solidFill>
                  <a:schemeClr val="tx1"/>
                </a:solidFill>
              </a:rPr>
              <a:t>Akademik Gelişim Alanı</a:t>
            </a:r>
          </a:p>
        </p:txBody>
      </p:sp>
      <p:pic>
        <p:nvPicPr>
          <p:cNvPr id="4098" name="Picture 2" descr="Clipart yoğun bir şekilde çalışan bayan | Yeni Slay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365104"/>
            <a:ext cx="199702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142" l="463" r="99074">
                        <a14:backgroundMark x1="14352" y1="15021" x2="14352" y2="15021"/>
                      </a14:backgroundRemoval>
                    </a14:imgEffect>
                  </a14:imgLayer>
                </a14:imgProps>
              </a:ext>
              <a:ext uri="{28A0092B-C50C-407E-A947-70E740481C1C}">
                <a14:useLocalDpi xmlns:a14="http://schemas.microsoft.com/office/drawing/2010/main" val="0"/>
              </a:ext>
            </a:extLst>
          </a:blip>
          <a:srcRect/>
          <a:stretch>
            <a:fillRect/>
          </a:stretch>
        </p:blipFill>
        <p:spPr bwMode="auto">
          <a:xfrm>
            <a:off x="6660232" y="1154070"/>
            <a:ext cx="205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1"/>
          <p:cNvSpPr>
            <a:spLocks noGrp="1"/>
          </p:cNvSpPr>
          <p:nvPr>
            <p:ph sz="quarter" idx="13"/>
          </p:nvPr>
        </p:nvSpPr>
        <p:spPr>
          <a:xfrm>
            <a:off x="467544" y="1412776"/>
            <a:ext cx="5040560" cy="2448272"/>
          </a:xfrm>
        </p:spPr>
        <p:txBody>
          <a:bodyPr>
            <a:normAutofit fontScale="92500" lnSpcReduction="10000"/>
          </a:bodyPr>
          <a:lstStyle/>
          <a:p>
            <a:r>
              <a:rPr lang="tr-TR" sz="2400" dirty="0" smtClean="0">
                <a:solidFill>
                  <a:srgbClr val="444444"/>
                </a:solidFill>
                <a:latin typeface="Helvetica"/>
                <a:ea typeface="Calibri"/>
              </a:rPr>
              <a:t>Akademik gelişim</a:t>
            </a:r>
          </a:p>
          <a:p>
            <a:r>
              <a:rPr lang="tr-TR" sz="2400" dirty="0" smtClean="0">
                <a:solidFill>
                  <a:srgbClr val="444444"/>
                </a:solidFill>
                <a:latin typeface="Helvetica"/>
                <a:ea typeface="Calibri"/>
              </a:rPr>
              <a:t>Eğitim </a:t>
            </a:r>
            <a:r>
              <a:rPr lang="tr-TR" sz="2400" dirty="0">
                <a:solidFill>
                  <a:srgbClr val="444444"/>
                </a:solidFill>
                <a:latin typeface="Helvetica"/>
                <a:ea typeface="Calibri"/>
              </a:rPr>
              <a:t>ve öğretim </a:t>
            </a:r>
            <a:r>
              <a:rPr lang="tr-TR" sz="2400" dirty="0" smtClean="0">
                <a:solidFill>
                  <a:srgbClr val="444444"/>
                </a:solidFill>
                <a:latin typeface="Helvetica"/>
                <a:ea typeface="Calibri"/>
              </a:rPr>
              <a:t>konuları</a:t>
            </a:r>
          </a:p>
          <a:p>
            <a:r>
              <a:rPr lang="tr-TR" sz="2400" dirty="0" smtClean="0">
                <a:solidFill>
                  <a:srgbClr val="444444"/>
                </a:solidFill>
                <a:latin typeface="Helvetica"/>
              </a:rPr>
              <a:t>Verimli ders çalışma</a:t>
            </a:r>
          </a:p>
          <a:p>
            <a:r>
              <a:rPr lang="tr-TR" sz="2400" dirty="0" smtClean="0">
                <a:solidFill>
                  <a:srgbClr val="444444"/>
                </a:solidFill>
                <a:latin typeface="Helvetica"/>
              </a:rPr>
              <a:t>Ders çalışma programı</a:t>
            </a:r>
          </a:p>
          <a:p>
            <a:r>
              <a:rPr lang="tr-TR" sz="2400" dirty="0" smtClean="0">
                <a:solidFill>
                  <a:srgbClr val="444444"/>
                </a:solidFill>
                <a:latin typeface="Helvetica"/>
              </a:rPr>
              <a:t>Başarı durumu</a:t>
            </a:r>
          </a:p>
          <a:p>
            <a:r>
              <a:rPr lang="tr-TR" sz="2400" dirty="0" smtClean="0">
                <a:solidFill>
                  <a:srgbClr val="444444"/>
                </a:solidFill>
                <a:latin typeface="Helvetica"/>
              </a:rPr>
              <a:t>Sınav kaygısı ve motivasyon</a:t>
            </a:r>
            <a:endParaRPr lang="tr-TR" dirty="0"/>
          </a:p>
        </p:txBody>
      </p:sp>
      <p:sp>
        <p:nvSpPr>
          <p:cNvPr id="7" name="İçerik Yer Tutucusu 1"/>
          <p:cNvSpPr txBox="1">
            <a:spLocks/>
          </p:cNvSpPr>
          <p:nvPr/>
        </p:nvSpPr>
        <p:spPr>
          <a:xfrm>
            <a:off x="3491880" y="4221088"/>
            <a:ext cx="4680520" cy="2178576"/>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tr-TR" dirty="0" smtClean="0"/>
              <a:t>Zamanı etkin kullanamıyorum. </a:t>
            </a:r>
          </a:p>
          <a:p>
            <a:r>
              <a:rPr lang="tr-TR" dirty="0" smtClean="0"/>
              <a:t>Sınıfta derse odaklanmakta güçlük yaşıyorum. </a:t>
            </a:r>
          </a:p>
          <a:p>
            <a:r>
              <a:rPr lang="tr-TR" dirty="0" smtClean="0"/>
              <a:t>Sınav kaygısı konusunda yardım almak istiyorum.</a:t>
            </a:r>
          </a:p>
          <a:p>
            <a:r>
              <a:rPr lang="tr-TR" dirty="0" smtClean="0"/>
              <a:t> Motivasyonumu arttırmak için neler yapmam gerektiğini bilmiyorum.</a:t>
            </a:r>
          </a:p>
          <a:p>
            <a:endParaRPr lang="tr-TR" dirty="0"/>
          </a:p>
        </p:txBody>
      </p:sp>
      <p:pic>
        <p:nvPicPr>
          <p:cNvPr id="4101" name="Picture 5" descr="Öğrenci Estudante Çizim - Mutlu öğrenci şeffaf PNG görüntüsü"/>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89" b="99422" l="0" r="99038">
                        <a14:backgroundMark x1="84231" y1="39595" x2="84231" y2="39595"/>
                      </a14:backgroundRemoval>
                    </a14:imgEffect>
                  </a14:imgLayer>
                </a14:imgProps>
              </a:ext>
              <a:ext uri="{28A0092B-C50C-407E-A947-70E740481C1C}">
                <a14:useLocalDpi xmlns:a14="http://schemas.microsoft.com/office/drawing/2010/main" val="0"/>
              </a:ext>
            </a:extLst>
          </a:blip>
          <a:srcRect/>
          <a:stretch>
            <a:fillRect/>
          </a:stretch>
        </p:blipFill>
        <p:spPr bwMode="auto">
          <a:xfrm>
            <a:off x="3995936" y="1933235"/>
            <a:ext cx="216024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17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691680" y="476672"/>
            <a:ext cx="5678016" cy="504056"/>
          </a:xfrm>
        </p:spPr>
        <p:txBody>
          <a:bodyPr/>
          <a:lstStyle/>
          <a:p>
            <a:pPr marL="0" indent="0" algn="ctr">
              <a:buNone/>
            </a:pPr>
            <a:r>
              <a:rPr lang="tr-TR" sz="3600" dirty="0">
                <a:solidFill>
                  <a:schemeClr val="tx1"/>
                </a:solidFill>
              </a:rPr>
              <a:t>Kariyer Gelişim Alanı</a:t>
            </a:r>
          </a:p>
        </p:txBody>
      </p:sp>
      <p:sp>
        <p:nvSpPr>
          <p:cNvPr id="2" name="İçerik Yer Tutucusu 1"/>
          <p:cNvSpPr>
            <a:spLocks noGrp="1"/>
          </p:cNvSpPr>
          <p:nvPr>
            <p:ph sz="quarter" idx="13"/>
          </p:nvPr>
        </p:nvSpPr>
        <p:spPr>
          <a:xfrm>
            <a:off x="395536" y="1556792"/>
            <a:ext cx="4824536" cy="2304256"/>
          </a:xfrm>
        </p:spPr>
        <p:txBody>
          <a:bodyPr>
            <a:normAutofit lnSpcReduction="10000"/>
          </a:bodyPr>
          <a:lstStyle/>
          <a:p>
            <a:pPr marL="45720" indent="0" algn="just">
              <a:buNone/>
            </a:pPr>
            <a:r>
              <a:rPr lang="tr-TR" dirty="0" smtClean="0"/>
              <a:t>	Kendi </a:t>
            </a:r>
            <a:r>
              <a:rPr lang="tr-TR" dirty="0"/>
              <a:t>kişisel özelliklerinizi, ilgilerinizi ve yeteneklerinizi tanıyıp, meslekler hakkında bilgi alabilirsiniz. Kendinize uygun mesleği seçip bu alanda ilerlemek için psikolojik danışman ve rehber öğretmenden yardım  alabilirsiniz.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4824"/>
            <a:ext cx="3328536" cy="175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2014 yılının en çok aranan meslekler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60" b="99718" l="452" r="98494">
                        <a14:foregroundMark x1="7229" y1="59605" x2="7229" y2="59605"/>
                        <a14:foregroundMark x1="6175" y1="77966" x2="6175" y2="77966"/>
                        <a14:foregroundMark x1="5723" y1="53672" x2="5723" y2="53672"/>
                        <a14:foregroundMark x1="22289" y1="80226" x2="22289" y2="80226"/>
                        <a14:foregroundMark x1="17470" y1="83333" x2="17470" y2="83333"/>
                        <a14:foregroundMark x1="7681" y1="71469" x2="7681" y2="71469"/>
                        <a14:foregroundMark x1="35693" y1="66667" x2="35693" y2="66667"/>
                        <a14:foregroundMark x1="35843" y1="77966" x2="35843" y2="77966"/>
                        <a14:foregroundMark x1="33584" y1="77966" x2="33584" y2="77966"/>
                        <a14:foregroundMark x1="33584" y1="68644" x2="33584" y2="68644"/>
                        <a14:foregroundMark x1="34036" y1="48870" x2="34036" y2="48870"/>
                        <a14:foregroundMark x1="35994" y1="42938" x2="36747" y2="42938"/>
                        <a14:foregroundMark x1="47590" y1="51695" x2="47590" y2="51695"/>
                        <a14:foregroundMark x1="76807" y1="55367" x2="76807" y2="55367"/>
                        <a14:foregroundMark x1="86596" y1="73164" x2="86596" y2="73164"/>
                        <a14:foregroundMark x1="82982" y1="71469" x2="82982" y2="71469"/>
                        <a14:foregroundMark x1="73946" y1="64124" x2="73946" y2="64124"/>
                        <a14:foregroundMark x1="73946" y1="64124" x2="73946" y2="64124"/>
                        <a14:foregroundMark x1="74548" y1="56215" x2="74548" y2="56215"/>
                        <a14:foregroundMark x1="77259" y1="48023" x2="77259" y2="48023"/>
                        <a14:foregroundMark x1="77108" y1="50000" x2="77108" y2="50000"/>
                        <a14:foregroundMark x1="77861" y1="53390" x2="77861" y2="53390"/>
                        <a14:foregroundMark x1="76807" y1="71186" x2="76807" y2="71186"/>
                        <a14:foregroundMark x1="78765" y1="72316" x2="79518" y2="73729"/>
                        <a14:foregroundMark x1="76657" y1="85593" x2="76657" y2="85593"/>
                        <a14:foregroundMark x1="72139" y1="85593" x2="72139" y2="85593"/>
                        <a14:foregroundMark x1="50452" y1="86441" x2="50452" y2="86441"/>
                        <a14:foregroundMark x1="60241" y1="93220" x2="60241" y2="93220"/>
                        <a14:foregroundMark x1="44277" y1="43785" x2="44277" y2="43785"/>
                        <a14:foregroundMark x1="5120" y1="68362" x2="5120" y2="68362"/>
                        <a14:foregroundMark x1="5422" y1="80791" x2="5422" y2="80791"/>
                        <a14:foregroundMark x1="6175" y1="90678" x2="6175" y2="90678"/>
                        <a14:foregroundMark x1="74548" y1="52825" x2="74548" y2="52825"/>
                        <a14:foregroundMark x1="71988" y1="60734" x2="71988" y2="60734"/>
                        <a14:foregroundMark x1="71988" y1="72034" x2="71988" y2="72034"/>
                        <a14:foregroundMark x1="72139" y1="79379" x2="72139" y2="79379"/>
                        <a14:foregroundMark x1="71988" y1="41243" x2="71988" y2="41243"/>
                        <a14:foregroundMark x1="69277" y1="49718" x2="69277" y2="49718"/>
                        <a14:foregroundMark x1="49096" y1="50282" x2="49096" y2="50282"/>
                        <a14:foregroundMark x1="49548" y1="69492" x2="49548" y2="69492"/>
                        <a14:foregroundMark x1="47590" y1="64124" x2="47590" y2="64124"/>
                        <a14:foregroundMark x1="46687" y1="62429" x2="46687" y2="62429"/>
                        <a14:foregroundMark x1="47139" y1="54520" x2="47139" y2="54520"/>
                        <a14:foregroundMark x1="49096" y1="61582" x2="49096" y2="61582"/>
                        <a14:foregroundMark x1="49398" y1="57910" x2="49398" y2="57910"/>
                        <a14:foregroundMark x1="49548" y1="57062" x2="49548" y2="57062"/>
                        <a14:foregroundMark x1="50000" y1="56780" x2="50000" y2="56780"/>
                        <a14:foregroundMark x1="49096" y1="44915" x2="49096" y2="44915"/>
                        <a14:foregroundMark x1="48645" y1="41243" x2="48645" y2="41243"/>
                        <a14:foregroundMark x1="45633" y1="74011" x2="45633" y2="74011"/>
                        <a14:foregroundMark x1="46988" y1="43785" x2="46988" y2="43785"/>
                        <a14:foregroundMark x1="45783" y1="86158" x2="45783" y2="86158"/>
                        <a14:foregroundMark x1="50301" y1="82768" x2="50301" y2="82768"/>
                        <a14:foregroundMark x1="5422" y1="72034" x2="5422" y2="72034"/>
                        <a14:backgroundMark x1="27711" y1="25989" x2="27711" y2="25989"/>
                        <a14:backgroundMark x1="32982" y1="7062" x2="32982" y2="7062"/>
                        <a14:backgroundMark x1="13705" y1="29096" x2="13705" y2="29096"/>
                        <a14:backgroundMark x1="44428" y1="16384" x2="44428" y2="16384"/>
                        <a14:backgroundMark x1="41566" y1="7627" x2="41867" y2="9322"/>
                      </a14:backgroundRemoval>
                    </a14:imgEffect>
                  </a14:imgLayer>
                </a14:imgProps>
              </a:ext>
              <a:ext uri="{28A0092B-C50C-407E-A947-70E740481C1C}">
                <a14:useLocalDpi xmlns:a14="http://schemas.microsoft.com/office/drawing/2010/main" val="0"/>
              </a:ext>
            </a:extLst>
          </a:blip>
          <a:srcRect/>
          <a:stretch>
            <a:fillRect/>
          </a:stretch>
        </p:blipFill>
        <p:spPr bwMode="auto">
          <a:xfrm>
            <a:off x="395536" y="4247105"/>
            <a:ext cx="3894228" cy="2076140"/>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1"/>
          <p:cNvSpPr txBox="1">
            <a:spLocks/>
          </p:cNvSpPr>
          <p:nvPr/>
        </p:nvSpPr>
        <p:spPr>
          <a:xfrm>
            <a:off x="4644008" y="4306462"/>
            <a:ext cx="4264640" cy="2049408"/>
          </a:xfrm>
          <a:prstGeom prst="rect">
            <a:avLst/>
          </a:prstGeom>
        </p:spPr>
        <p:txBody>
          <a:bodyPr vert="horz" lIns="91440" tIns="45720" rIns="91440" bIns="45720" rtlCol="0">
            <a:normAutofit fontScale="850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tr-TR" sz="1800" dirty="0">
                <a:solidFill>
                  <a:schemeClr val="tx1"/>
                </a:solidFill>
              </a:rPr>
              <a:t>Bireyin kendi </a:t>
            </a:r>
            <a:r>
              <a:rPr lang="tr-TR" sz="1800" dirty="0" smtClean="0">
                <a:solidFill>
                  <a:schemeClr val="tx1"/>
                </a:solidFill>
              </a:rPr>
              <a:t>ilgi, yetenek, değer ve kişisel özelliklerini tanıması </a:t>
            </a:r>
          </a:p>
          <a:p>
            <a:r>
              <a:rPr lang="tr-TR" sz="1800" dirty="0" smtClean="0">
                <a:solidFill>
                  <a:schemeClr val="tx1"/>
                </a:solidFill>
              </a:rPr>
              <a:t>Kişisel özellikler ile meslekleri ilişkilendirme</a:t>
            </a:r>
          </a:p>
          <a:p>
            <a:r>
              <a:rPr lang="tr-TR" sz="1800" dirty="0" smtClean="0">
                <a:solidFill>
                  <a:schemeClr val="tx1"/>
                </a:solidFill>
              </a:rPr>
              <a:t>Üst öğrenim kurumları, üst öğrenim kurumlarına geçiş süreci ve sınavlar</a:t>
            </a:r>
          </a:p>
          <a:p>
            <a:r>
              <a:rPr lang="tr-TR" sz="1800" dirty="0" smtClean="0">
                <a:solidFill>
                  <a:schemeClr val="tx1"/>
                </a:solidFill>
              </a:rPr>
              <a:t>Üniversite ve meslek lisesi alan seçimi</a:t>
            </a:r>
          </a:p>
          <a:p>
            <a:r>
              <a:rPr lang="tr-TR" sz="1800" dirty="0" smtClean="0">
                <a:solidFill>
                  <a:schemeClr val="tx1"/>
                </a:solidFill>
              </a:rPr>
              <a:t>Meslek seçimi</a:t>
            </a:r>
          </a:p>
        </p:txBody>
      </p:sp>
    </p:spTree>
    <p:extLst>
      <p:ext uri="{BB962C8B-B14F-4D97-AF65-F5344CB8AC3E}">
        <p14:creationId xmlns:p14="http://schemas.microsoft.com/office/powerpoint/2010/main" val="188302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karı Şerit 5"/>
          <p:cNvSpPr/>
          <p:nvPr/>
        </p:nvSpPr>
        <p:spPr>
          <a:xfrm>
            <a:off x="552630" y="404664"/>
            <a:ext cx="8064896" cy="1224136"/>
          </a:xfrm>
          <a:prstGeom prst="ribbon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REHBERLİK ve PSİKOLOJİK DANIŞMA </a:t>
            </a:r>
            <a:r>
              <a:rPr lang="tr-TR" sz="2400" b="1" dirty="0" smtClean="0">
                <a:solidFill>
                  <a:schemeClr val="tx1"/>
                </a:solidFill>
              </a:rPr>
              <a:t>İLKELERİ</a:t>
            </a:r>
            <a:endParaRPr lang="tr-TR" sz="2400" b="1" dirty="0">
              <a:solidFill>
                <a:schemeClr val="tx1"/>
              </a:solidFill>
            </a:endParaRPr>
          </a:p>
        </p:txBody>
      </p:sp>
      <p:sp>
        <p:nvSpPr>
          <p:cNvPr id="8" name="Akış Çizelgesi: Sonlandırıcı 7"/>
          <p:cNvSpPr/>
          <p:nvPr/>
        </p:nvSpPr>
        <p:spPr>
          <a:xfrm>
            <a:off x="2771800" y="1876195"/>
            <a:ext cx="3766528" cy="864096"/>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rPr>
              <a:t>GÖNÜLLÜLÜK</a:t>
            </a:r>
            <a:endParaRPr lang="tr-TR" sz="2400" b="1" dirty="0">
              <a:solidFill>
                <a:schemeClr val="bg1"/>
              </a:solidFill>
            </a:endParaRPr>
          </a:p>
        </p:txBody>
      </p:sp>
      <p:sp>
        <p:nvSpPr>
          <p:cNvPr id="9" name="Akış Çizelgesi: Sonlandırıcı 8"/>
          <p:cNvSpPr/>
          <p:nvPr/>
        </p:nvSpPr>
        <p:spPr>
          <a:xfrm>
            <a:off x="179512" y="3140968"/>
            <a:ext cx="3766528" cy="864096"/>
          </a:xfrm>
          <a:prstGeom prst="flowChartTerminator">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rPr>
              <a:t>GİZLİLİK</a:t>
            </a:r>
            <a:endParaRPr lang="tr-TR" b="1" dirty="0">
              <a:solidFill>
                <a:schemeClr val="bg1"/>
              </a:solidFill>
            </a:endParaRPr>
          </a:p>
        </p:txBody>
      </p:sp>
      <p:sp>
        <p:nvSpPr>
          <p:cNvPr id="7" name="Akış Çizelgesi: Sonlandırıcı 6"/>
          <p:cNvSpPr/>
          <p:nvPr/>
        </p:nvSpPr>
        <p:spPr>
          <a:xfrm>
            <a:off x="251520" y="4725144"/>
            <a:ext cx="3795128" cy="864096"/>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TÜM BİREYLERE YÖNELİKTİR</a:t>
            </a:r>
            <a:endParaRPr lang="tr-TR" sz="2400" dirty="0"/>
          </a:p>
        </p:txBody>
      </p:sp>
      <p:sp>
        <p:nvSpPr>
          <p:cNvPr id="10" name="Akış Çizelgesi: Sonlandırıcı 9"/>
          <p:cNvSpPr/>
          <p:nvPr/>
        </p:nvSpPr>
        <p:spPr>
          <a:xfrm>
            <a:off x="4839243" y="3140968"/>
            <a:ext cx="3766528" cy="864096"/>
          </a:xfrm>
          <a:prstGeom prst="flowChartTermina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 HER BİREY SEÇME  ÖZGÜRLÜĞÜ’NE SAHİPTİR</a:t>
            </a:r>
            <a:endParaRPr lang="tr-TR" sz="2000" b="1" dirty="0"/>
          </a:p>
        </p:txBody>
      </p:sp>
      <p:sp>
        <p:nvSpPr>
          <p:cNvPr id="12" name="Akış Çizelgesi: Sonlandırıcı 11"/>
          <p:cNvSpPr/>
          <p:nvPr/>
        </p:nvSpPr>
        <p:spPr>
          <a:xfrm>
            <a:off x="4839243" y="4725144"/>
            <a:ext cx="3766528" cy="864096"/>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b="1" dirty="0" smtClean="0">
                <a:solidFill>
                  <a:schemeClr val="bg1"/>
                </a:solidFill>
              </a:rPr>
              <a:t>SAYGI</a:t>
            </a:r>
            <a:endParaRPr lang="tr-TR" sz="2400" b="1" dirty="0">
              <a:solidFill>
                <a:schemeClr val="bg1"/>
              </a:solidFill>
            </a:endParaRPr>
          </a:p>
        </p:txBody>
      </p:sp>
    </p:spTree>
    <p:extLst>
      <p:ext uri="{BB962C8B-B14F-4D97-AF65-F5344CB8AC3E}">
        <p14:creationId xmlns:p14="http://schemas.microsoft.com/office/powerpoint/2010/main" val="2505048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2825806" y="3140968"/>
            <a:ext cx="3492388" cy="3384376"/>
          </a:xfrm>
        </p:spPr>
        <p:txBody>
          <a:bodyPr>
            <a:normAutofit fontScale="92500"/>
          </a:bodyPr>
          <a:lstStyle/>
          <a:p>
            <a:pPr marL="45720" indent="0" algn="ctr">
              <a:buNone/>
            </a:pPr>
            <a:r>
              <a:rPr lang="tr-TR" dirty="0" smtClean="0">
                <a:solidFill>
                  <a:srgbClr val="FF0000"/>
                </a:solidFill>
              </a:rPr>
              <a:t>UYARI!</a:t>
            </a:r>
          </a:p>
          <a:p>
            <a:pPr marL="45720" indent="0" algn="ctr">
              <a:buNone/>
            </a:pPr>
            <a:r>
              <a:rPr lang="tr-TR" dirty="0" smtClean="0">
                <a:solidFill>
                  <a:srgbClr val="FF0000"/>
                </a:solidFill>
              </a:rPr>
              <a:t>Bu kısımda okul psikolojik danışmanları kendi randevu sistemlerinden, rehberlik ve psikolojik danışma odasının nerede olduğu ile ilgili  bilgi verebilir. </a:t>
            </a:r>
            <a:r>
              <a:rPr lang="tr-TR" dirty="0">
                <a:solidFill>
                  <a:srgbClr val="FF0000"/>
                </a:solidFill>
              </a:rPr>
              <a:t>D</a:t>
            </a:r>
            <a:r>
              <a:rPr lang="tr-TR" dirty="0" smtClean="0">
                <a:solidFill>
                  <a:srgbClr val="FF0000"/>
                </a:solidFill>
              </a:rPr>
              <a:t>önem içinde yapacakları faaliyetlerden bahsedebilir.</a:t>
            </a:r>
            <a:endParaRPr lang="tr-TR" dirty="0">
              <a:solidFill>
                <a:srgbClr val="FF0000"/>
              </a:solidFill>
            </a:endParaRPr>
          </a:p>
        </p:txBody>
      </p:sp>
      <p:pic>
        <p:nvPicPr>
          <p:cNvPr id="6148" name="Picture 4" descr="Rehberlik Servisi Kapı Giydirmeleri 8 - 52.00 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844824"/>
            <a:ext cx="2592288" cy="4940460"/>
          </a:xfrm>
          <a:prstGeom prst="rect">
            <a:avLst/>
          </a:prstGeom>
          <a:noFill/>
          <a:extLst>
            <a:ext uri="{909E8E84-426E-40DD-AFC4-6F175D3DCCD1}">
              <a14:hiddenFill xmlns:a14="http://schemas.microsoft.com/office/drawing/2010/main">
                <a:solidFill>
                  <a:srgbClr val="FFFFFF"/>
                </a:solidFill>
              </a14:hiddenFill>
            </a:ext>
          </a:extLst>
        </p:spPr>
      </p:pic>
      <p:sp>
        <p:nvSpPr>
          <p:cNvPr id="5" name="Gözyaşı Damlası 4"/>
          <p:cNvSpPr/>
          <p:nvPr/>
        </p:nvSpPr>
        <p:spPr>
          <a:xfrm>
            <a:off x="3059832" y="44624"/>
            <a:ext cx="3024336" cy="2376264"/>
          </a:xfrm>
          <a:prstGeom prst="teardrop">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Öğrenciler rehberlik ve psikolojik danışma servisinden nasıl yararlanabilir?</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556792"/>
            <a:ext cx="2627784" cy="522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7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1148</TotalTime>
  <Words>446</Words>
  <Application>Microsoft Office PowerPoint</Application>
  <PresentationFormat>Ekran Gösterisi (4:3)</PresentationFormat>
  <Paragraphs>69</Paragraphs>
  <Slides>11</Slides>
  <Notes>2</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Hava Akımı</vt:lpstr>
      <vt:lpstr>Rehberlik ve Psikolojik Danışma Servisi  (2020-2021 Eğitim Öğretim Yılı)</vt:lpstr>
      <vt:lpstr>Rehberlik ve Psikolojik Danışma nedir?</vt:lpstr>
      <vt:lpstr>PowerPoint Sunusu</vt:lpstr>
      <vt:lpstr>PowerPoint Sunusu</vt:lpstr>
      <vt:lpstr>Sosyal Duygusal Gelişim Alanı  Kendinizi tanımak, var olan yönleri ile kendinizi kabul etmek ve kendinizi geliştirmek, duygularınızı fark etmek, düzenlemek ve yönetebilmek, sağlıklı ilişkiler geliştirmek, kişisel hedefler oluşturmak, kişisel güvenliğinizi sağlamak için  psikolojik danışman/rehber öğretmenden destek alabilirsiniz.</vt:lpstr>
      <vt:lpstr>Akademik Gelişim Alanı</vt:lpstr>
      <vt:lpstr>Kariyer Gelişim Alanı</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quadro</dc:creator>
  <cp:lastModifiedBy>quadro</cp:lastModifiedBy>
  <cp:revision>72</cp:revision>
  <dcterms:created xsi:type="dcterms:W3CDTF">2020-07-24T06:29:05Z</dcterms:created>
  <dcterms:modified xsi:type="dcterms:W3CDTF">2020-10-07T06:20:56Z</dcterms:modified>
</cp:coreProperties>
</file>